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8.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Override7.xml" ContentType="application/vnd.openxmlformats-officedocument.themeOverrid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9.xml" ContentType="application/vnd.openxmlformats-officedocument.them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09" r:id="rId4"/>
    <p:sldMasterId id="2147483740" r:id="rId5"/>
    <p:sldMasterId id="2147483748" r:id="rId6"/>
    <p:sldMasterId id="2147483752" r:id="rId7"/>
    <p:sldMasterId id="2147483806" r:id="rId8"/>
    <p:sldMasterId id="2147483839" r:id="rId9"/>
    <p:sldMasterId id="2147483855" r:id="rId10"/>
  </p:sldMasterIdLst>
  <p:notesMasterIdLst>
    <p:notesMasterId r:id="rId49"/>
  </p:notesMasterIdLst>
  <p:handoutMasterIdLst>
    <p:handoutMasterId r:id="rId50"/>
  </p:handoutMasterIdLst>
  <p:sldIdLst>
    <p:sldId id="262" r:id="rId11"/>
    <p:sldId id="1446" r:id="rId12"/>
    <p:sldId id="364" r:id="rId13"/>
    <p:sldId id="339" r:id="rId14"/>
    <p:sldId id="384" r:id="rId15"/>
    <p:sldId id="378" r:id="rId16"/>
    <p:sldId id="379" r:id="rId17"/>
    <p:sldId id="363" r:id="rId18"/>
    <p:sldId id="1445" r:id="rId19"/>
    <p:sldId id="386" r:id="rId20"/>
    <p:sldId id="260" r:id="rId21"/>
    <p:sldId id="261" r:id="rId22"/>
    <p:sldId id="282" r:id="rId23"/>
    <p:sldId id="1443" r:id="rId24"/>
    <p:sldId id="1450" r:id="rId25"/>
    <p:sldId id="1451" r:id="rId26"/>
    <p:sldId id="1452" r:id="rId27"/>
    <p:sldId id="279" r:id="rId28"/>
    <p:sldId id="1453" r:id="rId29"/>
    <p:sldId id="1454" r:id="rId30"/>
    <p:sldId id="1455" r:id="rId31"/>
    <p:sldId id="1456" r:id="rId32"/>
    <p:sldId id="1418" r:id="rId33"/>
    <p:sldId id="1419" r:id="rId34"/>
    <p:sldId id="1421" r:id="rId35"/>
    <p:sldId id="1457" r:id="rId36"/>
    <p:sldId id="1458" r:id="rId37"/>
    <p:sldId id="1462" r:id="rId38"/>
    <p:sldId id="1468" r:id="rId39"/>
    <p:sldId id="1469" r:id="rId40"/>
    <p:sldId id="1463" r:id="rId41"/>
    <p:sldId id="1465" r:id="rId42"/>
    <p:sldId id="1464" r:id="rId43"/>
    <p:sldId id="1466" r:id="rId44"/>
    <p:sldId id="1459" r:id="rId45"/>
    <p:sldId id="1442" r:id="rId46"/>
    <p:sldId id="1460" r:id="rId47"/>
    <p:sldId id="1461" r:id="rId48"/>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0C76C3-7684-466C-816D-9F78CA8C249B}">
          <p14:sldIdLst>
            <p14:sldId id="262"/>
            <p14:sldId id="1446"/>
            <p14:sldId id="364"/>
            <p14:sldId id="339"/>
            <p14:sldId id="384"/>
            <p14:sldId id="378"/>
            <p14:sldId id="379"/>
            <p14:sldId id="363"/>
            <p14:sldId id="1445"/>
            <p14:sldId id="386"/>
            <p14:sldId id="260"/>
            <p14:sldId id="261"/>
            <p14:sldId id="282"/>
            <p14:sldId id="1443"/>
            <p14:sldId id="1450"/>
            <p14:sldId id="1451"/>
            <p14:sldId id="1452"/>
            <p14:sldId id="279"/>
            <p14:sldId id="1453"/>
            <p14:sldId id="1454"/>
            <p14:sldId id="1455"/>
            <p14:sldId id="1456"/>
            <p14:sldId id="1418"/>
            <p14:sldId id="1419"/>
            <p14:sldId id="1421"/>
            <p14:sldId id="1457"/>
            <p14:sldId id="1458"/>
            <p14:sldId id="1462"/>
            <p14:sldId id="1468"/>
            <p14:sldId id="1469"/>
            <p14:sldId id="1463"/>
            <p14:sldId id="1465"/>
            <p14:sldId id="1464"/>
            <p14:sldId id="1466"/>
            <p14:sldId id="1459"/>
            <p14:sldId id="1442"/>
            <p14:sldId id="1460"/>
            <p14:sldId id="1461"/>
          </p14:sldIdLst>
        </p14:section>
        <p14:section name="Untitled Section" id="{72C50DFD-4A3F-4F6A-9EBA-F058800F40E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GREN Jan" initials="HJ" lastIdx="4" clrIdx="0">
    <p:extLst>
      <p:ext uri="{19B8F6BF-5375-455C-9EA6-DF929625EA0E}">
        <p15:presenceInfo xmlns:p15="http://schemas.microsoft.com/office/powerpoint/2012/main" userId="HELLGREN J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8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0" autoAdjust="0"/>
    <p:restoredTop sz="96357" autoAdjust="0"/>
  </p:normalViewPr>
  <p:slideViewPr>
    <p:cSldViewPr snapToGrid="0">
      <p:cViewPr>
        <p:scale>
          <a:sx n="100" d="100"/>
          <a:sy n="100" d="100"/>
        </p:scale>
        <p:origin x="342" y="312"/>
      </p:cViewPr>
      <p:guideLst/>
    </p:cSldViewPr>
  </p:slideViewPr>
  <p:notesTextViewPr>
    <p:cViewPr>
      <p:scale>
        <a:sx n="1" d="1"/>
        <a:sy n="1" d="1"/>
      </p:scale>
      <p:origin x="0" y="0"/>
    </p:cViewPr>
  </p:notesTextViewPr>
  <p:notesViewPr>
    <p:cSldViewPr snapToGrid="0">
      <p:cViewPr varScale="1">
        <p:scale>
          <a:sx n="89" d="100"/>
          <a:sy n="89" d="100"/>
        </p:scale>
        <p:origin x="286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8" Type="http://schemas.openxmlformats.org/officeDocument/2006/relationships/slideMaster" Target="slideMasters/slideMaster8.xml"/><Relationship Id="rId51" Type="http://schemas.openxmlformats.org/officeDocument/2006/relationships/commentAuthors" Target="commentAuthors.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98141C-47C9-430D-9873-3687CEE12D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663C957-5048-433B-87BD-49969499B1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727C32-DC96-448D-B9BF-0124C30CA069}" type="datetimeFigureOut">
              <a:rPr lang="en-US" smtClean="0"/>
              <a:t>5/1/2019</a:t>
            </a:fld>
            <a:endParaRPr lang="en-US"/>
          </a:p>
        </p:txBody>
      </p:sp>
      <p:sp>
        <p:nvSpPr>
          <p:cNvPr id="4" name="Footer Placeholder 3">
            <a:extLst>
              <a:ext uri="{FF2B5EF4-FFF2-40B4-BE49-F238E27FC236}">
                <a16:creationId xmlns:a16="http://schemas.microsoft.com/office/drawing/2014/main" id="{4DEB48FE-DC8F-47E2-94DA-7A9421F6EBC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CB68B95-1839-427C-88D1-C6AAD41549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DCCF51-B018-4E82-8E21-E78BAB6505BC}" type="slidenum">
              <a:rPr lang="en-US" smtClean="0"/>
              <a:t>‹#›</a:t>
            </a:fld>
            <a:endParaRPr lang="en-US"/>
          </a:p>
        </p:txBody>
      </p:sp>
    </p:spTree>
    <p:extLst>
      <p:ext uri="{BB962C8B-B14F-4D97-AF65-F5344CB8AC3E}">
        <p14:creationId xmlns:p14="http://schemas.microsoft.com/office/powerpoint/2010/main" val="4019311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FD13E-D155-4A84-A7F6-52D5A3CCB0DA}" type="datetimeFigureOut">
              <a:rPr lang="sv-SE" smtClean="0"/>
              <a:t>2019-05-01</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2D880-3289-409C-9545-399DFD56AFFC}" type="slidenum">
              <a:rPr lang="sv-SE" smtClean="0"/>
              <a:t>‹#›</a:t>
            </a:fld>
            <a:endParaRPr lang="sv-SE"/>
          </a:p>
        </p:txBody>
      </p:sp>
    </p:spTree>
    <p:extLst>
      <p:ext uri="{BB962C8B-B14F-4D97-AF65-F5344CB8AC3E}">
        <p14:creationId xmlns:p14="http://schemas.microsoft.com/office/powerpoint/2010/main" val="259808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a:t>
            </a:fld>
            <a:endParaRPr lang="sv-SE"/>
          </a:p>
        </p:txBody>
      </p:sp>
    </p:spTree>
    <p:extLst>
      <p:ext uri="{BB962C8B-B14F-4D97-AF65-F5344CB8AC3E}">
        <p14:creationId xmlns:p14="http://schemas.microsoft.com/office/powerpoint/2010/main" val="234832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3</a:t>
            </a:fld>
            <a:endParaRPr lang="sv-SE"/>
          </a:p>
        </p:txBody>
      </p:sp>
    </p:spTree>
    <p:extLst>
      <p:ext uri="{BB962C8B-B14F-4D97-AF65-F5344CB8AC3E}">
        <p14:creationId xmlns:p14="http://schemas.microsoft.com/office/powerpoint/2010/main" val="135862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4</a:t>
            </a:fld>
            <a:endParaRPr lang="sv-SE"/>
          </a:p>
        </p:txBody>
      </p:sp>
    </p:spTree>
    <p:extLst>
      <p:ext uri="{BB962C8B-B14F-4D97-AF65-F5344CB8AC3E}">
        <p14:creationId xmlns:p14="http://schemas.microsoft.com/office/powerpoint/2010/main" val="40778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ECD19-2C3C-45EF-BA43-9EE3BA6BC8F4}" type="slidenum">
              <a:rPr lang="en-US" smtClean="0"/>
              <a:t>8</a:t>
            </a:fld>
            <a:endParaRPr lang="en-US"/>
          </a:p>
        </p:txBody>
      </p:sp>
    </p:spTree>
    <p:extLst>
      <p:ext uri="{BB962C8B-B14F-4D97-AF65-F5344CB8AC3E}">
        <p14:creationId xmlns:p14="http://schemas.microsoft.com/office/powerpoint/2010/main" val="376306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High-level</a:t>
            </a:r>
            <a:r>
              <a:rPr lang="sv-SE" baseline="0" dirty="0"/>
              <a:t> … förlåtande</a:t>
            </a:r>
            <a:endParaRPr lang="sv-SE" dirty="0"/>
          </a:p>
          <a:p>
            <a:endParaRPr lang="sv-SE" dirty="0"/>
          </a:p>
          <a:p>
            <a:r>
              <a:rPr lang="sv-SE" dirty="0"/>
              <a:t>Förklara att </a:t>
            </a:r>
            <a:r>
              <a:rPr lang="sv-SE" dirty="0" err="1"/>
              <a:t>javascript</a:t>
            </a:r>
            <a:r>
              <a:rPr lang="sv-SE" dirty="0"/>
              <a:t> är ett JIT kompilerat</a:t>
            </a:r>
            <a:r>
              <a:rPr lang="sv-SE" baseline="0" dirty="0"/>
              <a:t> språk</a:t>
            </a:r>
            <a:endParaRPr lang="sv-SE" dirty="0"/>
          </a:p>
          <a:p>
            <a:r>
              <a:rPr lang="sv-SE" dirty="0"/>
              <a:t>var a = 2;</a:t>
            </a:r>
          </a:p>
          <a:p>
            <a:r>
              <a:rPr lang="sv-SE" dirty="0"/>
              <a:t>console.log(a);</a:t>
            </a:r>
          </a:p>
          <a:p>
            <a:r>
              <a:rPr lang="sv-SE" dirty="0"/>
              <a:t>3();</a:t>
            </a:r>
          </a:p>
        </p:txBody>
      </p:sp>
      <p:sp>
        <p:nvSpPr>
          <p:cNvPr id="4" name="Slide Number Placeholder 3"/>
          <p:cNvSpPr>
            <a:spLocks noGrp="1"/>
          </p:cNvSpPr>
          <p:nvPr>
            <p:ph type="sldNum" sz="quarter" idx="10"/>
          </p:nvPr>
        </p:nvSpPr>
        <p:spPr/>
        <p:txBody>
          <a:bodyPr/>
          <a:lstStyle/>
          <a:p>
            <a:fld id="{7FB44AF9-6A08-4C3A-94E4-CB0AC0068279}" type="slidenum">
              <a:rPr lang="sv-SE" smtClean="0"/>
              <a:t>12</a:t>
            </a:fld>
            <a:endParaRPr lang="sv-SE"/>
          </a:p>
        </p:txBody>
      </p:sp>
    </p:spTree>
    <p:extLst>
      <p:ext uri="{BB962C8B-B14F-4D97-AF65-F5344CB8AC3E}">
        <p14:creationId xmlns:p14="http://schemas.microsoft.com/office/powerpoint/2010/main" val="379765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44AF9-6A08-4C3A-94E4-CB0AC0068279}"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282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5/1/2019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140658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5/1/2019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07241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5/1/2019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1357051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2.bin"/></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0.xml"/><Relationship Id="rId1" Type="http://schemas.openxmlformats.org/officeDocument/2006/relationships/tags" Target="../tags/tag19.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2.xml"/><Relationship Id="rId1" Type="http://schemas.openxmlformats.org/officeDocument/2006/relationships/tags" Target="../tags/tag21.xml"/></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4.xml"/><Relationship Id="rId1" Type="http://schemas.openxmlformats.org/officeDocument/2006/relationships/tags" Target="../tags/tag23.xml"/></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6.xml"/><Relationship Id="rId1" Type="http://schemas.openxmlformats.org/officeDocument/2006/relationships/tags" Target="../tags/tag2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7.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3.bin"/></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9.xml"/><Relationship Id="rId1" Type="http://schemas.openxmlformats.org/officeDocument/2006/relationships/themeOverride" Target="../theme/themeOverride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9.xml"/><Relationship Id="rId1" Type="http://schemas.openxmlformats.org/officeDocument/2006/relationships/themeOverride" Target="../theme/themeOverride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9.xml"/><Relationship Id="rId1" Type="http://schemas.openxmlformats.org/officeDocument/2006/relationships/themeOverride" Target="../theme/themeOverride10.xml"/><Relationship Id="rId4" Type="http://schemas.openxmlformats.org/officeDocument/2006/relationships/image" Target="../media/image7.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jp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emf"/><Relationship Id="rId11" Type="http://schemas.openxmlformats.org/officeDocument/2006/relationships/image" Target="../media/image23.png"/><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tags" Target="../tags/tag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2.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tags" Target="../tags/tag10.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tags" Target="../tags/tag12.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tags" Target="../tags/tag14.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tags" Target="../tags/tag1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a:p>
        </p:txBody>
      </p:sp>
    </p:spTree>
    <p:extLst>
      <p:ext uri="{BB962C8B-B14F-4D97-AF65-F5344CB8AC3E}">
        <p14:creationId xmlns:p14="http://schemas.microsoft.com/office/powerpoint/2010/main" val="117080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spTree>
    <p:extLst>
      <p:ext uri="{BB962C8B-B14F-4D97-AF65-F5344CB8AC3E}">
        <p14:creationId xmlns:p14="http://schemas.microsoft.com/office/powerpoint/2010/main" val="4934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6757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44346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6075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96995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83875676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85757246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6985473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00364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2868812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45908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Tree>
    <p:extLst>
      <p:ext uri="{BB962C8B-B14F-4D97-AF65-F5344CB8AC3E}">
        <p14:creationId xmlns:p14="http://schemas.microsoft.com/office/powerpoint/2010/main" val="284267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9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10793945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4073170701"/>
      </p:ext>
    </p:extLst>
  </p:cSld>
  <p:clrMapOvr>
    <a:masterClrMapping/>
  </p:clrMapOvr>
  <p:transition>
    <p:fade/>
  </p:transition>
  <p:hf sldNum="0"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171326035"/>
      </p:ext>
    </p:extLst>
  </p:cSld>
  <p:clrMapOvr>
    <a:masterClrMapping/>
  </p:clrMapOvr>
  <p:transition>
    <p:fade/>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8897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6214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96147374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2531647"/>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4201151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933733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7606681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5733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65615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29425234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46042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687039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21528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31781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54954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37794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71558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4623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2347953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69518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0693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84318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22635647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352746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105049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30158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945567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917475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2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827351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9974981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0480137"/>
      </p:ext>
    </p:extLst>
  </p:cSld>
  <p:clrMapOvr>
    <a:masterClrMapping/>
  </p:clrMapOvr>
  <p:transition>
    <p:fade/>
  </p:transition>
  <p:hf sldNum="0"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2704894538"/>
      </p:ext>
    </p:extLst>
  </p:cSld>
  <p:clrMapOvr>
    <a:masterClrMapping/>
  </p:clrMapOvr>
  <p:transition>
    <p:fade/>
  </p:transition>
  <p:hf sldNum="0"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75326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24091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31" name="Imag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273961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108634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1718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58236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207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pic>
        <p:nvPicPr>
          <p:cNvPr id="5" name="Imag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70761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4916851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798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4"/>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0045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2565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4652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472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3269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37069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3"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5"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2376525938"/>
      </p:ext>
    </p:extLst>
  </p:cSld>
  <p:clrMapOvr>
    <a:masterClrMapping/>
  </p:clrMapOvr>
  <p:transition spd="slow">
    <p:wip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60"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6" y="1612902"/>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308321654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2842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07897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64" name="Picture 2" descr="https://newevolutiondesigns.com/images/freebies/city-wallpaper-32.jpg">
            <a:extLst>
              <a:ext uri="{FF2B5EF4-FFF2-40B4-BE49-F238E27FC236}">
                <a16:creationId xmlns:a16="http://schemas.microsoft.com/office/drawing/2014/main" id="{3B02810F-7EA7-43F9-A5F7-670E4D753E0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4959" b="-1"/>
          <a:stretch/>
        </p:blipFill>
        <p:spPr bwMode="auto">
          <a:xfrm>
            <a:off x="-12357" y="-1613650"/>
            <a:ext cx="12196119" cy="8490940"/>
          </a:xfrm>
          <a:prstGeom prst="rect">
            <a:avLst/>
          </a:prstGeom>
          <a:noFill/>
          <a:extLst>
            <a:ext uri="{909E8E84-426E-40DD-AFC4-6F175D3DCCD1}">
              <a14:hiddenFill xmlns:a14="http://schemas.microsoft.com/office/drawing/2010/main">
                <a:solidFill>
                  <a:srgbClr val="FFFFFF"/>
                </a:solidFill>
              </a14:hiddenFill>
            </a:ext>
          </a:extLst>
        </p:spPr>
      </p:pic>
      <p:sp>
        <p:nvSpPr>
          <p:cNvPr id="65" name="Arc 64">
            <a:extLst>
              <a:ext uri="{FF2B5EF4-FFF2-40B4-BE49-F238E27FC236}">
                <a16:creationId xmlns:a16="http://schemas.microsoft.com/office/drawing/2014/main" id="{BBDE1187-E1F6-463A-AF00-84100B679A6E}"/>
              </a:ext>
            </a:extLst>
          </p:cNvPr>
          <p:cNvSpPr/>
          <p:nvPr userDrawn="1"/>
        </p:nvSpPr>
        <p:spPr>
          <a:xfrm>
            <a:off x="4240560" y="2421795"/>
            <a:ext cx="2513979" cy="403293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6" name="Arc 65">
            <a:extLst>
              <a:ext uri="{FF2B5EF4-FFF2-40B4-BE49-F238E27FC236}">
                <a16:creationId xmlns:a16="http://schemas.microsoft.com/office/drawing/2014/main" id="{9BCF2143-6A4C-4768-B2BB-3F891C4BC984}"/>
              </a:ext>
            </a:extLst>
          </p:cNvPr>
          <p:cNvSpPr/>
          <p:nvPr userDrawn="1"/>
        </p:nvSpPr>
        <p:spPr>
          <a:xfrm flipH="1">
            <a:off x="99816" y="3551305"/>
            <a:ext cx="1459636" cy="446011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7" name="Arc 66">
            <a:extLst>
              <a:ext uri="{FF2B5EF4-FFF2-40B4-BE49-F238E27FC236}">
                <a16:creationId xmlns:a16="http://schemas.microsoft.com/office/drawing/2014/main" id="{408A47B8-51D6-495C-A170-8C9650E9FAC6}"/>
              </a:ext>
            </a:extLst>
          </p:cNvPr>
          <p:cNvSpPr/>
          <p:nvPr userDrawn="1"/>
        </p:nvSpPr>
        <p:spPr>
          <a:xfrm>
            <a:off x="1559452" y="3220052"/>
            <a:ext cx="695917" cy="4360897"/>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8" name="Arc 67">
            <a:extLst>
              <a:ext uri="{FF2B5EF4-FFF2-40B4-BE49-F238E27FC236}">
                <a16:creationId xmlns:a16="http://schemas.microsoft.com/office/drawing/2014/main" id="{FC19B304-C12F-4613-A1CD-D2BB95A7CA20}"/>
              </a:ext>
            </a:extLst>
          </p:cNvPr>
          <p:cNvSpPr/>
          <p:nvPr userDrawn="1"/>
        </p:nvSpPr>
        <p:spPr>
          <a:xfrm flipH="1">
            <a:off x="2048895" y="3231069"/>
            <a:ext cx="1669258" cy="4320766"/>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9" name="Arc 68">
            <a:extLst>
              <a:ext uri="{FF2B5EF4-FFF2-40B4-BE49-F238E27FC236}">
                <a16:creationId xmlns:a16="http://schemas.microsoft.com/office/drawing/2014/main" id="{278F13A8-C22A-4FE7-8F88-48B76175C0B3}"/>
              </a:ext>
            </a:extLst>
          </p:cNvPr>
          <p:cNvSpPr/>
          <p:nvPr userDrawn="1"/>
        </p:nvSpPr>
        <p:spPr>
          <a:xfrm>
            <a:off x="6473089" y="4469121"/>
            <a:ext cx="3388497" cy="2991742"/>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0" name="Arc 69">
            <a:extLst>
              <a:ext uri="{FF2B5EF4-FFF2-40B4-BE49-F238E27FC236}">
                <a16:creationId xmlns:a16="http://schemas.microsoft.com/office/drawing/2014/main" id="{C608173C-1335-40FA-9DFC-68A0FBDE87FF}"/>
              </a:ext>
            </a:extLst>
          </p:cNvPr>
          <p:cNvSpPr/>
          <p:nvPr userDrawn="1"/>
        </p:nvSpPr>
        <p:spPr>
          <a:xfrm>
            <a:off x="1543485" y="4385660"/>
            <a:ext cx="2340740" cy="3339985"/>
          </a:xfrm>
          <a:prstGeom prst="arc">
            <a:avLst>
              <a:gd name="adj1" fmla="val 12198324"/>
              <a:gd name="adj2" fmla="val 18646156"/>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1" name="Arc 70">
            <a:extLst>
              <a:ext uri="{FF2B5EF4-FFF2-40B4-BE49-F238E27FC236}">
                <a16:creationId xmlns:a16="http://schemas.microsoft.com/office/drawing/2014/main" id="{B7B95070-D1A6-4794-B4E4-2ECF6251E907}"/>
              </a:ext>
            </a:extLst>
          </p:cNvPr>
          <p:cNvSpPr/>
          <p:nvPr userDrawn="1"/>
        </p:nvSpPr>
        <p:spPr>
          <a:xfrm>
            <a:off x="9815754" y="4014997"/>
            <a:ext cx="1623603" cy="3339985"/>
          </a:xfrm>
          <a:prstGeom prst="arc">
            <a:avLst>
              <a:gd name="adj1" fmla="val 11196475"/>
              <a:gd name="adj2" fmla="val 17901675"/>
            </a:avLst>
          </a:prstGeom>
          <a:noFill/>
          <a:ln w="254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2" name="Arc 71">
            <a:extLst>
              <a:ext uri="{FF2B5EF4-FFF2-40B4-BE49-F238E27FC236}">
                <a16:creationId xmlns:a16="http://schemas.microsoft.com/office/drawing/2014/main" id="{B3EBF1D6-3176-4C33-8EA6-E1ED406923B8}"/>
              </a:ext>
            </a:extLst>
          </p:cNvPr>
          <p:cNvSpPr/>
          <p:nvPr userDrawn="1"/>
        </p:nvSpPr>
        <p:spPr>
          <a:xfrm flipH="1">
            <a:off x="6623856" y="3464488"/>
            <a:ext cx="2085567" cy="4394404"/>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3" name="Arc 72">
            <a:extLst>
              <a:ext uri="{FF2B5EF4-FFF2-40B4-BE49-F238E27FC236}">
                <a16:creationId xmlns:a16="http://schemas.microsoft.com/office/drawing/2014/main" id="{EC4CF066-C6F2-4F1A-87CA-E06FCB800E24}"/>
              </a:ext>
            </a:extLst>
          </p:cNvPr>
          <p:cNvSpPr/>
          <p:nvPr userDrawn="1"/>
        </p:nvSpPr>
        <p:spPr>
          <a:xfrm>
            <a:off x="2105060" y="2410778"/>
            <a:ext cx="4366403" cy="5000449"/>
          </a:xfrm>
          <a:prstGeom prst="arc">
            <a:avLst>
              <a:gd name="adj1" fmla="val 12182083"/>
              <a:gd name="adj2" fmla="val 19536372"/>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4" name="Arc 73">
            <a:extLst>
              <a:ext uri="{FF2B5EF4-FFF2-40B4-BE49-F238E27FC236}">
                <a16:creationId xmlns:a16="http://schemas.microsoft.com/office/drawing/2014/main" id="{D51CE9C9-E735-4EE8-BBF1-146825EEA228}"/>
              </a:ext>
            </a:extLst>
          </p:cNvPr>
          <p:cNvSpPr/>
          <p:nvPr userDrawn="1"/>
        </p:nvSpPr>
        <p:spPr>
          <a:xfrm>
            <a:off x="-392970" y="3486450"/>
            <a:ext cx="2697097" cy="2198540"/>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5" name="Arc 74">
            <a:extLst>
              <a:ext uri="{FF2B5EF4-FFF2-40B4-BE49-F238E27FC236}">
                <a16:creationId xmlns:a16="http://schemas.microsoft.com/office/drawing/2014/main" id="{786B4561-E039-46DC-837E-7074F17EAA6F}"/>
              </a:ext>
            </a:extLst>
          </p:cNvPr>
          <p:cNvSpPr/>
          <p:nvPr userDrawn="1"/>
        </p:nvSpPr>
        <p:spPr>
          <a:xfrm flipH="1">
            <a:off x="8936109" y="2670191"/>
            <a:ext cx="2340278" cy="4190282"/>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6" name="Arc 75">
            <a:extLst>
              <a:ext uri="{FF2B5EF4-FFF2-40B4-BE49-F238E27FC236}">
                <a16:creationId xmlns:a16="http://schemas.microsoft.com/office/drawing/2014/main" id="{BA8EB5EB-012B-4F35-B894-5B16E30F3B50}"/>
              </a:ext>
            </a:extLst>
          </p:cNvPr>
          <p:cNvSpPr/>
          <p:nvPr userDrawn="1"/>
        </p:nvSpPr>
        <p:spPr>
          <a:xfrm>
            <a:off x="2866659" y="3386925"/>
            <a:ext cx="2483195" cy="3414172"/>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7" name="Arc 76">
            <a:extLst>
              <a:ext uri="{FF2B5EF4-FFF2-40B4-BE49-F238E27FC236}">
                <a16:creationId xmlns:a16="http://schemas.microsoft.com/office/drawing/2014/main" id="{AE6F7A07-0110-49AC-AB01-4952A61655CA}"/>
              </a:ext>
            </a:extLst>
          </p:cNvPr>
          <p:cNvSpPr/>
          <p:nvPr userDrawn="1"/>
        </p:nvSpPr>
        <p:spPr>
          <a:xfrm flipH="1">
            <a:off x="3520989" y="4540064"/>
            <a:ext cx="1274914" cy="3391632"/>
          </a:xfrm>
          <a:prstGeom prst="arc">
            <a:avLst>
              <a:gd name="adj1" fmla="val 11268502"/>
              <a:gd name="adj2" fmla="val 1741578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8" name="Arc 77">
            <a:extLst>
              <a:ext uri="{FF2B5EF4-FFF2-40B4-BE49-F238E27FC236}">
                <a16:creationId xmlns:a16="http://schemas.microsoft.com/office/drawing/2014/main" id="{313525FC-D6E0-48C2-A89F-7969C5C89C1C}"/>
              </a:ext>
            </a:extLst>
          </p:cNvPr>
          <p:cNvSpPr/>
          <p:nvPr userDrawn="1"/>
        </p:nvSpPr>
        <p:spPr>
          <a:xfrm>
            <a:off x="4826858" y="5337727"/>
            <a:ext cx="1724829" cy="1757947"/>
          </a:xfrm>
          <a:prstGeom prst="arc">
            <a:avLst>
              <a:gd name="adj1" fmla="val 11065609"/>
              <a:gd name="adj2" fmla="val 202908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9" name="Arc 78">
            <a:extLst>
              <a:ext uri="{FF2B5EF4-FFF2-40B4-BE49-F238E27FC236}">
                <a16:creationId xmlns:a16="http://schemas.microsoft.com/office/drawing/2014/main" id="{4F2A464D-C7B4-4B7C-8D6D-263F7096D8FC}"/>
              </a:ext>
            </a:extLst>
          </p:cNvPr>
          <p:cNvSpPr/>
          <p:nvPr userDrawn="1"/>
        </p:nvSpPr>
        <p:spPr>
          <a:xfrm flipH="1">
            <a:off x="11194829" y="3301250"/>
            <a:ext cx="2340278" cy="4190282"/>
          </a:xfrm>
          <a:prstGeom prst="arc">
            <a:avLst>
              <a:gd name="adj1" fmla="val 11367434"/>
              <a:gd name="adj2" fmla="val 1935230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0" name="Arc 79">
            <a:extLst>
              <a:ext uri="{FF2B5EF4-FFF2-40B4-BE49-F238E27FC236}">
                <a16:creationId xmlns:a16="http://schemas.microsoft.com/office/drawing/2014/main" id="{25A0C855-9418-4AAC-BDD5-92FEC97A6EDC}"/>
              </a:ext>
            </a:extLst>
          </p:cNvPr>
          <p:cNvSpPr/>
          <p:nvPr userDrawn="1"/>
        </p:nvSpPr>
        <p:spPr>
          <a:xfrm flipH="1">
            <a:off x="-283840" y="4982613"/>
            <a:ext cx="1908062" cy="1837287"/>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1" name="Arc 80">
            <a:extLst>
              <a:ext uri="{FF2B5EF4-FFF2-40B4-BE49-F238E27FC236}">
                <a16:creationId xmlns:a16="http://schemas.microsoft.com/office/drawing/2014/main" id="{394A3882-97AF-4415-B2FA-54060278FF00}"/>
              </a:ext>
            </a:extLst>
          </p:cNvPr>
          <p:cNvSpPr/>
          <p:nvPr userDrawn="1"/>
        </p:nvSpPr>
        <p:spPr>
          <a:xfrm>
            <a:off x="8203428" y="2111748"/>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2" name="Arc 81">
            <a:extLst>
              <a:ext uri="{FF2B5EF4-FFF2-40B4-BE49-F238E27FC236}">
                <a16:creationId xmlns:a16="http://schemas.microsoft.com/office/drawing/2014/main" id="{434CD890-0FCE-4C78-9E3A-662F27B08834}"/>
              </a:ext>
            </a:extLst>
          </p:cNvPr>
          <p:cNvSpPr/>
          <p:nvPr userDrawn="1"/>
        </p:nvSpPr>
        <p:spPr>
          <a:xfrm flipH="1">
            <a:off x="6550693" y="3064604"/>
            <a:ext cx="1669802" cy="1730990"/>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3" name="Arc 82">
            <a:extLst>
              <a:ext uri="{FF2B5EF4-FFF2-40B4-BE49-F238E27FC236}">
                <a16:creationId xmlns:a16="http://schemas.microsoft.com/office/drawing/2014/main" id="{30B682D6-2361-4D8E-B7CD-85DCCBE31D89}"/>
              </a:ext>
            </a:extLst>
          </p:cNvPr>
          <p:cNvSpPr/>
          <p:nvPr userDrawn="1"/>
        </p:nvSpPr>
        <p:spPr>
          <a:xfrm>
            <a:off x="8676227" y="5133728"/>
            <a:ext cx="1164990" cy="1757947"/>
          </a:xfrm>
          <a:prstGeom prst="arc">
            <a:avLst>
              <a:gd name="adj1" fmla="val 11368144"/>
              <a:gd name="adj2" fmla="val 19112867"/>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4" name="Arc 83">
            <a:extLst>
              <a:ext uri="{FF2B5EF4-FFF2-40B4-BE49-F238E27FC236}">
                <a16:creationId xmlns:a16="http://schemas.microsoft.com/office/drawing/2014/main" id="{045E08CE-DFE9-48D0-9DAF-EE365E1502D2}"/>
              </a:ext>
            </a:extLst>
          </p:cNvPr>
          <p:cNvSpPr/>
          <p:nvPr userDrawn="1"/>
        </p:nvSpPr>
        <p:spPr>
          <a:xfrm flipH="1">
            <a:off x="6174658" y="1978362"/>
            <a:ext cx="2815408" cy="3436813"/>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5" name="Oval 84">
            <a:extLst>
              <a:ext uri="{FF2B5EF4-FFF2-40B4-BE49-F238E27FC236}">
                <a16:creationId xmlns:a16="http://schemas.microsoft.com/office/drawing/2014/main" id="{5C636303-1089-4607-B94E-F51B6D0186E3}"/>
              </a:ext>
            </a:extLst>
          </p:cNvPr>
          <p:cNvSpPr>
            <a:spLocks noChangeAspect="1"/>
          </p:cNvSpPr>
          <p:nvPr userDrawn="1"/>
        </p:nvSpPr>
        <p:spPr>
          <a:xfrm>
            <a:off x="5014187" y="3962535"/>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6" name="Oval 85">
            <a:extLst>
              <a:ext uri="{FF2B5EF4-FFF2-40B4-BE49-F238E27FC236}">
                <a16:creationId xmlns:a16="http://schemas.microsoft.com/office/drawing/2014/main" id="{5F3A18A9-647F-4120-B7C5-E0696AC7F433}"/>
              </a:ext>
            </a:extLst>
          </p:cNvPr>
          <p:cNvSpPr>
            <a:spLocks noChangeAspect="1"/>
          </p:cNvSpPr>
          <p:nvPr userDrawn="1"/>
        </p:nvSpPr>
        <p:spPr>
          <a:xfrm>
            <a:off x="6410579" y="5882309"/>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7" name="Oval 86">
            <a:extLst>
              <a:ext uri="{FF2B5EF4-FFF2-40B4-BE49-F238E27FC236}">
                <a16:creationId xmlns:a16="http://schemas.microsoft.com/office/drawing/2014/main" id="{2C881490-6885-4E6F-BAAA-F8A9A2D0363A}"/>
              </a:ext>
            </a:extLst>
          </p:cNvPr>
          <p:cNvSpPr/>
          <p:nvPr userDrawn="1"/>
        </p:nvSpPr>
        <p:spPr>
          <a:xfrm flipH="1" flipV="1">
            <a:off x="6115889" y="3634411"/>
            <a:ext cx="106082" cy="106138"/>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8" name="Oval 87">
            <a:extLst>
              <a:ext uri="{FF2B5EF4-FFF2-40B4-BE49-F238E27FC236}">
                <a16:creationId xmlns:a16="http://schemas.microsoft.com/office/drawing/2014/main" id="{C4C3A6E0-41D7-4E35-8228-901162C37FAE}"/>
              </a:ext>
            </a:extLst>
          </p:cNvPr>
          <p:cNvSpPr>
            <a:spLocks noChangeAspect="1"/>
          </p:cNvSpPr>
          <p:nvPr userDrawn="1"/>
        </p:nvSpPr>
        <p:spPr>
          <a:xfrm>
            <a:off x="11587501" y="6381240"/>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9" name="Oval 88">
            <a:extLst>
              <a:ext uri="{FF2B5EF4-FFF2-40B4-BE49-F238E27FC236}">
                <a16:creationId xmlns:a16="http://schemas.microsoft.com/office/drawing/2014/main" id="{50096964-F4B6-448F-AC6E-3AF4B51C316D}"/>
              </a:ext>
            </a:extLst>
          </p:cNvPr>
          <p:cNvSpPr>
            <a:spLocks noChangeAspect="1"/>
          </p:cNvSpPr>
          <p:nvPr userDrawn="1"/>
        </p:nvSpPr>
        <p:spPr>
          <a:xfrm>
            <a:off x="11190678" y="4565608"/>
            <a:ext cx="182880" cy="182979"/>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0" name="Oval 89">
            <a:extLst>
              <a:ext uri="{FF2B5EF4-FFF2-40B4-BE49-F238E27FC236}">
                <a16:creationId xmlns:a16="http://schemas.microsoft.com/office/drawing/2014/main" id="{1E28C3A2-0111-4EE3-B205-2EF7B3750128}"/>
              </a:ext>
            </a:extLst>
          </p:cNvPr>
          <p:cNvSpPr>
            <a:spLocks noChangeAspect="1"/>
          </p:cNvSpPr>
          <p:nvPr userDrawn="1"/>
        </p:nvSpPr>
        <p:spPr>
          <a:xfrm>
            <a:off x="2125969" y="4048488"/>
            <a:ext cx="182780" cy="182880"/>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1" name="Oval 90">
            <a:extLst>
              <a:ext uri="{FF2B5EF4-FFF2-40B4-BE49-F238E27FC236}">
                <a16:creationId xmlns:a16="http://schemas.microsoft.com/office/drawing/2014/main" id="{E38A7622-C5ED-488D-835B-B8D7326177A2}"/>
              </a:ext>
            </a:extLst>
          </p:cNvPr>
          <p:cNvSpPr>
            <a:spLocks noChangeAspect="1"/>
          </p:cNvSpPr>
          <p:nvPr userDrawn="1"/>
        </p:nvSpPr>
        <p:spPr>
          <a:xfrm>
            <a:off x="8160946" y="3837278"/>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Arc 91">
            <a:extLst>
              <a:ext uri="{FF2B5EF4-FFF2-40B4-BE49-F238E27FC236}">
                <a16:creationId xmlns:a16="http://schemas.microsoft.com/office/drawing/2014/main" id="{014C9754-9996-4805-B516-9B0A5E01F62D}"/>
              </a:ext>
            </a:extLst>
          </p:cNvPr>
          <p:cNvSpPr/>
          <p:nvPr userDrawn="1"/>
        </p:nvSpPr>
        <p:spPr>
          <a:xfrm flipH="1">
            <a:off x="6498985" y="3911458"/>
            <a:ext cx="2175208" cy="4347318"/>
          </a:xfrm>
          <a:prstGeom prst="arc">
            <a:avLst>
              <a:gd name="adj1" fmla="val 11429360"/>
              <a:gd name="adj2" fmla="val 176144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93" name="Group 92">
            <a:extLst>
              <a:ext uri="{FF2B5EF4-FFF2-40B4-BE49-F238E27FC236}">
                <a16:creationId xmlns:a16="http://schemas.microsoft.com/office/drawing/2014/main" id="{B8BEBBAD-A473-428F-8B30-48DFCD4577A3}"/>
              </a:ext>
            </a:extLst>
          </p:cNvPr>
          <p:cNvGrpSpPr/>
          <p:nvPr userDrawn="1"/>
        </p:nvGrpSpPr>
        <p:grpSpPr>
          <a:xfrm>
            <a:off x="6609823" y="4353505"/>
            <a:ext cx="399704" cy="399922"/>
            <a:chOff x="6609823" y="4353505"/>
            <a:chExt cx="399704" cy="399922"/>
          </a:xfrm>
          <a:solidFill>
            <a:schemeClr val="tx1"/>
          </a:solidFill>
        </p:grpSpPr>
        <p:sp>
          <p:nvSpPr>
            <p:cNvPr id="94" name="Oval 93">
              <a:extLst>
                <a:ext uri="{FF2B5EF4-FFF2-40B4-BE49-F238E27FC236}">
                  <a16:creationId xmlns:a16="http://schemas.microsoft.com/office/drawing/2014/main" id="{60139C06-0C5F-4296-94AE-C5E7941B16DD}"/>
                </a:ext>
              </a:extLst>
            </p:cNvPr>
            <p:cNvSpPr>
              <a:spLocks noChangeAspect="1"/>
            </p:cNvSpPr>
            <p:nvPr/>
          </p:nvSpPr>
          <p:spPr>
            <a:xfrm>
              <a:off x="6609823" y="4353505"/>
              <a:ext cx="399704" cy="39992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C74F16E5-FF90-4B3E-9FED-47BBA3E1A2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2761" y="4446552"/>
              <a:ext cx="213829" cy="213829"/>
            </a:xfrm>
            <a:prstGeom prst="rect">
              <a:avLst/>
            </a:prstGeom>
            <a:grpFill/>
          </p:spPr>
        </p:pic>
      </p:grpSp>
      <p:grpSp>
        <p:nvGrpSpPr>
          <p:cNvPr id="96" name="Group 95">
            <a:extLst>
              <a:ext uri="{FF2B5EF4-FFF2-40B4-BE49-F238E27FC236}">
                <a16:creationId xmlns:a16="http://schemas.microsoft.com/office/drawing/2014/main" id="{63125BEB-C5B8-4DD5-B79C-5ECF069136B5}"/>
              </a:ext>
            </a:extLst>
          </p:cNvPr>
          <p:cNvGrpSpPr/>
          <p:nvPr userDrawn="1"/>
        </p:nvGrpSpPr>
        <p:grpSpPr>
          <a:xfrm>
            <a:off x="9530451" y="5423393"/>
            <a:ext cx="553868" cy="554174"/>
            <a:chOff x="9530451" y="5423393"/>
            <a:chExt cx="553868" cy="554174"/>
          </a:xfrm>
          <a:solidFill>
            <a:schemeClr val="tx1"/>
          </a:solidFill>
        </p:grpSpPr>
        <p:sp>
          <p:nvSpPr>
            <p:cNvPr id="97" name="Oval 96">
              <a:extLst>
                <a:ext uri="{FF2B5EF4-FFF2-40B4-BE49-F238E27FC236}">
                  <a16:creationId xmlns:a16="http://schemas.microsoft.com/office/drawing/2014/main" id="{6A353B80-0825-4429-ABD6-CC88EAB4B2CE}"/>
                </a:ext>
              </a:extLst>
            </p:cNvPr>
            <p:cNvSpPr>
              <a:spLocks noChangeAspect="1"/>
            </p:cNvSpPr>
            <p:nvPr/>
          </p:nvSpPr>
          <p:spPr>
            <a:xfrm>
              <a:off x="9530451" y="5423393"/>
              <a:ext cx="553868" cy="554174"/>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8" name="Picture 97">
              <a:extLst>
                <a:ext uri="{FF2B5EF4-FFF2-40B4-BE49-F238E27FC236}">
                  <a16:creationId xmlns:a16="http://schemas.microsoft.com/office/drawing/2014/main" id="{C4A64801-10D2-42FF-AA13-8C3A421AF7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29344" y="5572125"/>
              <a:ext cx="356082" cy="256710"/>
            </a:xfrm>
            <a:prstGeom prst="rect">
              <a:avLst/>
            </a:prstGeom>
            <a:grpFill/>
          </p:spPr>
        </p:pic>
      </p:grpSp>
      <p:grpSp>
        <p:nvGrpSpPr>
          <p:cNvPr id="99" name="Group 98">
            <a:extLst>
              <a:ext uri="{FF2B5EF4-FFF2-40B4-BE49-F238E27FC236}">
                <a16:creationId xmlns:a16="http://schemas.microsoft.com/office/drawing/2014/main" id="{D04F9453-BDAF-4760-B141-872C3B580AE0}"/>
              </a:ext>
            </a:extLst>
          </p:cNvPr>
          <p:cNvGrpSpPr/>
          <p:nvPr userDrawn="1"/>
        </p:nvGrpSpPr>
        <p:grpSpPr>
          <a:xfrm>
            <a:off x="4603526" y="6153717"/>
            <a:ext cx="405566" cy="405788"/>
            <a:chOff x="4603526" y="6153717"/>
            <a:chExt cx="405566" cy="405788"/>
          </a:xfrm>
          <a:solidFill>
            <a:schemeClr val="tx1"/>
          </a:solidFill>
        </p:grpSpPr>
        <p:sp>
          <p:nvSpPr>
            <p:cNvPr id="100" name="Oval 99">
              <a:extLst>
                <a:ext uri="{FF2B5EF4-FFF2-40B4-BE49-F238E27FC236}">
                  <a16:creationId xmlns:a16="http://schemas.microsoft.com/office/drawing/2014/main" id="{F8326098-B09C-4161-8BB3-AF3637ABBCB3}"/>
                </a:ext>
              </a:extLst>
            </p:cNvPr>
            <p:cNvSpPr>
              <a:spLocks noChangeAspect="1"/>
            </p:cNvSpPr>
            <p:nvPr/>
          </p:nvSpPr>
          <p:spPr>
            <a:xfrm>
              <a:off x="4603526" y="6153717"/>
              <a:ext cx="405566" cy="40578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1" name="Picture 100">
              <a:extLst>
                <a:ext uri="{FF2B5EF4-FFF2-40B4-BE49-F238E27FC236}">
                  <a16:creationId xmlns:a16="http://schemas.microsoft.com/office/drawing/2014/main" id="{D97B2AC1-25AD-4430-B29C-5C6AA3C300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144" y="6265087"/>
              <a:ext cx="216330" cy="183048"/>
            </a:xfrm>
            <a:prstGeom prst="rect">
              <a:avLst/>
            </a:prstGeom>
            <a:grpFill/>
          </p:spPr>
        </p:pic>
      </p:grpSp>
      <p:grpSp>
        <p:nvGrpSpPr>
          <p:cNvPr id="102" name="Group 101">
            <a:extLst>
              <a:ext uri="{FF2B5EF4-FFF2-40B4-BE49-F238E27FC236}">
                <a16:creationId xmlns:a16="http://schemas.microsoft.com/office/drawing/2014/main" id="{7A461DBF-A562-43CB-9A46-C294D1B32BA0}"/>
              </a:ext>
            </a:extLst>
          </p:cNvPr>
          <p:cNvGrpSpPr/>
          <p:nvPr userDrawn="1"/>
        </p:nvGrpSpPr>
        <p:grpSpPr>
          <a:xfrm>
            <a:off x="8870506" y="3926493"/>
            <a:ext cx="274320" cy="274469"/>
            <a:chOff x="8870506" y="3926493"/>
            <a:chExt cx="274320" cy="274469"/>
          </a:xfrm>
          <a:solidFill>
            <a:schemeClr val="tx1"/>
          </a:solidFill>
        </p:grpSpPr>
        <p:sp>
          <p:nvSpPr>
            <p:cNvPr id="103" name="Oval 102">
              <a:extLst>
                <a:ext uri="{FF2B5EF4-FFF2-40B4-BE49-F238E27FC236}">
                  <a16:creationId xmlns:a16="http://schemas.microsoft.com/office/drawing/2014/main" id="{7D1814C7-195E-49EE-B2DF-A2B1BA052CA4}"/>
                </a:ext>
              </a:extLst>
            </p:cNvPr>
            <p:cNvSpPr>
              <a:spLocks noChangeAspect="1"/>
            </p:cNvSpPr>
            <p:nvPr/>
          </p:nvSpPr>
          <p:spPr>
            <a:xfrm>
              <a:off x="8870506" y="3926493"/>
              <a:ext cx="274320" cy="274469"/>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A9B94E3D-FC46-477F-953F-28A6F71DE9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26688" y="4021548"/>
              <a:ext cx="161957" cy="122455"/>
            </a:xfrm>
            <a:prstGeom prst="rect">
              <a:avLst/>
            </a:prstGeom>
            <a:grpFill/>
          </p:spPr>
        </p:pic>
      </p:grpSp>
      <p:grpSp>
        <p:nvGrpSpPr>
          <p:cNvPr id="105" name="Group 104">
            <a:extLst>
              <a:ext uri="{FF2B5EF4-FFF2-40B4-BE49-F238E27FC236}">
                <a16:creationId xmlns:a16="http://schemas.microsoft.com/office/drawing/2014/main" id="{581A6791-957B-43F4-8A17-B16D30EFE853}"/>
              </a:ext>
            </a:extLst>
          </p:cNvPr>
          <p:cNvGrpSpPr/>
          <p:nvPr userDrawn="1"/>
        </p:nvGrpSpPr>
        <p:grpSpPr>
          <a:xfrm>
            <a:off x="1370473" y="5524356"/>
            <a:ext cx="419326" cy="419552"/>
            <a:chOff x="1370473" y="5524356"/>
            <a:chExt cx="419326" cy="419552"/>
          </a:xfrm>
          <a:solidFill>
            <a:schemeClr val="tx1"/>
          </a:solidFill>
        </p:grpSpPr>
        <p:sp>
          <p:nvSpPr>
            <p:cNvPr id="106" name="Oval 105">
              <a:extLst>
                <a:ext uri="{FF2B5EF4-FFF2-40B4-BE49-F238E27FC236}">
                  <a16:creationId xmlns:a16="http://schemas.microsoft.com/office/drawing/2014/main" id="{90ED94F2-0217-4456-B3D1-A374F0C81A7C}"/>
                </a:ext>
              </a:extLst>
            </p:cNvPr>
            <p:cNvSpPr>
              <a:spLocks noChangeAspect="1"/>
            </p:cNvSpPr>
            <p:nvPr/>
          </p:nvSpPr>
          <p:spPr>
            <a:xfrm>
              <a:off x="1370473" y="5524356"/>
              <a:ext cx="419326" cy="41955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547C35C5-BE5F-4EAD-B674-A7D775CE092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4804" y="5608800"/>
              <a:ext cx="250664" cy="250664"/>
            </a:xfrm>
            <a:prstGeom prst="rect">
              <a:avLst/>
            </a:prstGeom>
            <a:grpFill/>
          </p:spPr>
        </p:pic>
      </p:grpSp>
      <p:grpSp>
        <p:nvGrpSpPr>
          <p:cNvPr id="108" name="Group 107">
            <a:extLst>
              <a:ext uri="{FF2B5EF4-FFF2-40B4-BE49-F238E27FC236}">
                <a16:creationId xmlns:a16="http://schemas.microsoft.com/office/drawing/2014/main" id="{A49F6C17-E6C9-4D92-9510-44A6C6FFE747}"/>
              </a:ext>
            </a:extLst>
          </p:cNvPr>
          <p:cNvGrpSpPr/>
          <p:nvPr userDrawn="1"/>
        </p:nvGrpSpPr>
        <p:grpSpPr>
          <a:xfrm>
            <a:off x="3551476" y="4959177"/>
            <a:ext cx="264874" cy="265018"/>
            <a:chOff x="3551476" y="4959177"/>
            <a:chExt cx="264874" cy="265018"/>
          </a:xfrm>
          <a:solidFill>
            <a:schemeClr val="tx1"/>
          </a:solidFill>
        </p:grpSpPr>
        <p:sp>
          <p:nvSpPr>
            <p:cNvPr id="109" name="Oval 108">
              <a:extLst>
                <a:ext uri="{FF2B5EF4-FFF2-40B4-BE49-F238E27FC236}">
                  <a16:creationId xmlns:a16="http://schemas.microsoft.com/office/drawing/2014/main" id="{2C258160-2D9A-4A91-8B51-97FF5DE29E46}"/>
                </a:ext>
              </a:extLst>
            </p:cNvPr>
            <p:cNvSpPr>
              <a:spLocks noChangeAspect="1"/>
            </p:cNvSpPr>
            <p:nvPr/>
          </p:nvSpPr>
          <p:spPr>
            <a:xfrm>
              <a:off x="3551476" y="4959177"/>
              <a:ext cx="264874" cy="26501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0" name="Picture 109">
              <a:extLst>
                <a:ext uri="{FF2B5EF4-FFF2-40B4-BE49-F238E27FC236}">
                  <a16:creationId xmlns:a16="http://schemas.microsoft.com/office/drawing/2014/main" id="{71F3654B-BC3E-4316-B84B-ADC995F42C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97749" y="5025621"/>
              <a:ext cx="177090" cy="197329"/>
            </a:xfrm>
            <a:prstGeom prst="rect">
              <a:avLst/>
            </a:prstGeom>
            <a:grpFill/>
          </p:spPr>
        </p:pic>
      </p:grpSp>
      <p:grpSp>
        <p:nvGrpSpPr>
          <p:cNvPr id="111" name="Group 110">
            <a:extLst>
              <a:ext uri="{FF2B5EF4-FFF2-40B4-BE49-F238E27FC236}">
                <a16:creationId xmlns:a16="http://schemas.microsoft.com/office/drawing/2014/main" id="{7567E9DE-A172-45DF-9B4A-7D63CDA7B8CC}"/>
              </a:ext>
            </a:extLst>
          </p:cNvPr>
          <p:cNvGrpSpPr/>
          <p:nvPr userDrawn="1"/>
        </p:nvGrpSpPr>
        <p:grpSpPr>
          <a:xfrm>
            <a:off x="8529638" y="5910657"/>
            <a:ext cx="286330" cy="286486"/>
            <a:chOff x="8529638" y="5910657"/>
            <a:chExt cx="286330" cy="286486"/>
          </a:xfrm>
          <a:solidFill>
            <a:schemeClr val="tx1"/>
          </a:solidFill>
        </p:grpSpPr>
        <p:sp>
          <p:nvSpPr>
            <p:cNvPr id="112" name="Oval 111">
              <a:extLst>
                <a:ext uri="{FF2B5EF4-FFF2-40B4-BE49-F238E27FC236}">
                  <a16:creationId xmlns:a16="http://schemas.microsoft.com/office/drawing/2014/main" id="{0F6940D5-2ED4-45AA-A288-FF194BD53CA1}"/>
                </a:ext>
              </a:extLst>
            </p:cNvPr>
            <p:cNvSpPr>
              <a:spLocks noChangeAspect="1"/>
            </p:cNvSpPr>
            <p:nvPr/>
          </p:nvSpPr>
          <p:spPr>
            <a:xfrm>
              <a:off x="8529638" y="5910657"/>
              <a:ext cx="286330" cy="286486"/>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3" name="Picture 112">
              <a:extLst>
                <a:ext uri="{FF2B5EF4-FFF2-40B4-BE49-F238E27FC236}">
                  <a16:creationId xmlns:a16="http://schemas.microsoft.com/office/drawing/2014/main" id="{43367025-2EC3-41EB-A726-C164146C1F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17757" y="5966233"/>
              <a:ext cx="110093" cy="175334"/>
            </a:xfrm>
            <a:prstGeom prst="rect">
              <a:avLst/>
            </a:prstGeom>
            <a:grpFill/>
          </p:spPr>
        </p:pic>
      </p:grpSp>
      <p:grpSp>
        <p:nvGrpSpPr>
          <p:cNvPr id="114" name="Group 113">
            <a:extLst>
              <a:ext uri="{FF2B5EF4-FFF2-40B4-BE49-F238E27FC236}">
                <a16:creationId xmlns:a16="http://schemas.microsoft.com/office/drawing/2014/main" id="{5E7252BD-3801-491C-9662-92D5D1FAFFE4}"/>
              </a:ext>
            </a:extLst>
          </p:cNvPr>
          <p:cNvGrpSpPr/>
          <p:nvPr userDrawn="1"/>
        </p:nvGrpSpPr>
        <p:grpSpPr>
          <a:xfrm>
            <a:off x="3025413" y="3951698"/>
            <a:ext cx="274172" cy="274320"/>
            <a:chOff x="3025413" y="3951698"/>
            <a:chExt cx="274172" cy="274320"/>
          </a:xfrm>
          <a:solidFill>
            <a:schemeClr val="tx1"/>
          </a:solidFill>
        </p:grpSpPr>
        <p:sp>
          <p:nvSpPr>
            <p:cNvPr id="115" name="Oval 114">
              <a:extLst>
                <a:ext uri="{FF2B5EF4-FFF2-40B4-BE49-F238E27FC236}">
                  <a16:creationId xmlns:a16="http://schemas.microsoft.com/office/drawing/2014/main" id="{F4CF392C-441E-489D-B4FB-E68685BAB3F7}"/>
                </a:ext>
              </a:extLst>
            </p:cNvPr>
            <p:cNvSpPr>
              <a:spLocks noChangeAspect="1"/>
            </p:cNvSpPr>
            <p:nvPr/>
          </p:nvSpPr>
          <p:spPr>
            <a:xfrm>
              <a:off x="3025413" y="3951698"/>
              <a:ext cx="274172" cy="274320"/>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88248721-9643-4926-B126-27C912D2F9B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87383" y="4039587"/>
              <a:ext cx="150232" cy="127120"/>
            </a:xfrm>
            <a:prstGeom prst="rect">
              <a:avLst/>
            </a:prstGeom>
            <a:grpFill/>
          </p:spPr>
        </p:pic>
      </p:grpSp>
      <p:sp>
        <p:nvSpPr>
          <p:cNvPr id="117" name="Freeform 5">
            <a:extLst>
              <a:ext uri="{FF2B5EF4-FFF2-40B4-BE49-F238E27FC236}">
                <a16:creationId xmlns:a16="http://schemas.microsoft.com/office/drawing/2014/main" id="{9B6A2DE1-85EE-430E-9DAC-04677D87947C}"/>
              </a:ext>
            </a:extLst>
          </p:cNvPr>
          <p:cNvSpPr>
            <a:spLocks noEditPoints="1"/>
          </p:cNvSpPr>
          <p:nvPr userDrawn="1"/>
        </p:nvSpPr>
        <p:spPr bwMode="auto">
          <a:xfrm>
            <a:off x="2175998" y="4093419"/>
            <a:ext cx="79267" cy="88040"/>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a:ea typeface="+mn-ea"/>
              <a:cs typeface="+mn-cs"/>
            </a:endParaRPr>
          </a:p>
        </p:txBody>
      </p:sp>
      <p:sp>
        <p:nvSpPr>
          <p:cNvPr id="118" name="Arc 117">
            <a:extLst>
              <a:ext uri="{FF2B5EF4-FFF2-40B4-BE49-F238E27FC236}">
                <a16:creationId xmlns:a16="http://schemas.microsoft.com/office/drawing/2014/main" id="{2422EE41-CAE7-4AE5-BC35-5A0EB980DA9A}"/>
              </a:ext>
            </a:extLst>
          </p:cNvPr>
          <p:cNvSpPr/>
          <p:nvPr userDrawn="1"/>
        </p:nvSpPr>
        <p:spPr>
          <a:xfrm flipH="1">
            <a:off x="-258330" y="2222360"/>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4" name="Image 13" descr="VE_RGB_C.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12">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6446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0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105"/>
                                        </p:tgtEl>
                                      </p:cBhvr>
                                      <p:by x="0" y="0"/>
                                    </p:animScale>
                                  </p:childTnLst>
                                </p:cTn>
                              </p:par>
                              <p:par>
                                <p:cTn id="9" presetID="1" presetClass="entr" presetSubtype="0" fill="hold" grpId="0" nodeType="withEffect">
                                  <p:stCondLst>
                                    <p:cond delay="0"/>
                                  </p:stCondLst>
                                  <p:childTnLst>
                                    <p:set>
                                      <p:cBhvr>
                                        <p:cTn id="10" dur="1" fill="hold">
                                          <p:stCondLst>
                                            <p:cond delay="249"/>
                                          </p:stCondLst>
                                        </p:cTn>
                                        <p:tgtEl>
                                          <p:spTgt spid="90"/>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250" fill="hold"/>
                                        <p:tgtEl>
                                          <p:spTgt spid="90"/>
                                        </p:tgtEl>
                                      </p:cBhvr>
                                      <p:by x="0" y="0"/>
                                    </p:animScale>
                                  </p:childTnLst>
                                </p:cTn>
                              </p:par>
                              <p:par>
                                <p:cTn id="13" presetID="1" presetClass="entr" presetSubtype="0" fill="hold" grpId="0" nodeType="withEffect">
                                  <p:stCondLst>
                                    <p:cond delay="0"/>
                                  </p:stCondLst>
                                  <p:childTnLst>
                                    <p:set>
                                      <p:cBhvr>
                                        <p:cTn id="14" dur="1" fill="hold">
                                          <p:stCondLst>
                                            <p:cond delay="249"/>
                                          </p:stCondLst>
                                        </p:cTn>
                                        <p:tgtEl>
                                          <p:spTgt spid="117"/>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250" fill="hold"/>
                                        <p:tgtEl>
                                          <p:spTgt spid="117"/>
                                        </p:tgtEl>
                                      </p:cBhvr>
                                      <p:by x="0" y="0"/>
                                    </p:animScale>
                                  </p:childTnLst>
                                </p:cTn>
                              </p:par>
                              <p:par>
                                <p:cTn id="17" presetID="1" presetClass="entr" presetSubtype="0" fill="hold" nodeType="withEffect">
                                  <p:stCondLst>
                                    <p:cond delay="200"/>
                                  </p:stCondLst>
                                  <p:childTnLst>
                                    <p:set>
                                      <p:cBhvr>
                                        <p:cTn id="18" dur="1" fill="hold">
                                          <p:stCondLst>
                                            <p:cond delay="249"/>
                                          </p:stCondLst>
                                        </p:cTn>
                                        <p:tgtEl>
                                          <p:spTgt spid="114"/>
                                        </p:tgtEl>
                                        <p:attrNameLst>
                                          <p:attrName>style.visibility</p:attrName>
                                        </p:attrNameLst>
                                      </p:cBhvr>
                                      <p:to>
                                        <p:strVal val="visible"/>
                                      </p:to>
                                    </p:set>
                                  </p:childTnLst>
                                </p:cTn>
                              </p:par>
                              <p:par>
                                <p:cTn id="19" presetID="6" presetClass="emph" presetSubtype="0" accel="100000" autoRev="1" fill="hold" nodeType="withEffect">
                                  <p:stCondLst>
                                    <p:cond delay="200"/>
                                  </p:stCondLst>
                                  <p:childTnLst>
                                    <p:animScale>
                                      <p:cBhvr>
                                        <p:cTn id="20" dur="250" fill="hold"/>
                                        <p:tgtEl>
                                          <p:spTgt spid="114"/>
                                        </p:tgtEl>
                                      </p:cBhvr>
                                      <p:by x="0" y="0"/>
                                    </p:animScale>
                                  </p:childTnLst>
                                </p:cTn>
                              </p:par>
                              <p:par>
                                <p:cTn id="21" presetID="1" presetClass="entr" presetSubtype="0" fill="hold" nodeType="withEffect">
                                  <p:stCondLst>
                                    <p:cond delay="300"/>
                                  </p:stCondLst>
                                  <p:childTnLst>
                                    <p:set>
                                      <p:cBhvr>
                                        <p:cTn id="22" dur="1" fill="hold">
                                          <p:stCondLst>
                                            <p:cond delay="249"/>
                                          </p:stCondLst>
                                        </p:cTn>
                                        <p:tgtEl>
                                          <p:spTgt spid="108"/>
                                        </p:tgtEl>
                                        <p:attrNameLst>
                                          <p:attrName>style.visibility</p:attrName>
                                        </p:attrNameLst>
                                      </p:cBhvr>
                                      <p:to>
                                        <p:strVal val="visible"/>
                                      </p:to>
                                    </p:set>
                                  </p:childTnLst>
                                </p:cTn>
                              </p:par>
                              <p:par>
                                <p:cTn id="23" presetID="6" presetClass="emph" presetSubtype="0" accel="100000" autoRev="1" fill="hold" nodeType="withEffect">
                                  <p:stCondLst>
                                    <p:cond delay="300"/>
                                  </p:stCondLst>
                                  <p:childTnLst>
                                    <p:animScale>
                                      <p:cBhvr>
                                        <p:cTn id="24" dur="250" fill="hold"/>
                                        <p:tgtEl>
                                          <p:spTgt spid="108"/>
                                        </p:tgtEl>
                                      </p:cBhvr>
                                      <p:by x="0" y="0"/>
                                    </p:animScale>
                                  </p:childTnLst>
                                </p:cTn>
                              </p:par>
                              <p:par>
                                <p:cTn id="25" presetID="1" presetClass="entr" presetSubtype="0" fill="hold" nodeType="withEffect">
                                  <p:stCondLst>
                                    <p:cond delay="400"/>
                                  </p:stCondLst>
                                  <p:childTnLst>
                                    <p:set>
                                      <p:cBhvr>
                                        <p:cTn id="26" dur="1" fill="hold">
                                          <p:stCondLst>
                                            <p:cond delay="249"/>
                                          </p:stCondLst>
                                        </p:cTn>
                                        <p:tgtEl>
                                          <p:spTgt spid="99"/>
                                        </p:tgtEl>
                                        <p:attrNameLst>
                                          <p:attrName>style.visibility</p:attrName>
                                        </p:attrNameLst>
                                      </p:cBhvr>
                                      <p:to>
                                        <p:strVal val="visible"/>
                                      </p:to>
                                    </p:set>
                                  </p:childTnLst>
                                </p:cTn>
                              </p:par>
                              <p:par>
                                <p:cTn id="27" presetID="6" presetClass="emph" presetSubtype="0" accel="100000" autoRev="1" fill="hold" nodeType="withEffect">
                                  <p:stCondLst>
                                    <p:cond delay="400"/>
                                  </p:stCondLst>
                                  <p:childTnLst>
                                    <p:animScale>
                                      <p:cBhvr>
                                        <p:cTn id="28" dur="250" fill="hold"/>
                                        <p:tgtEl>
                                          <p:spTgt spid="99"/>
                                        </p:tgtEl>
                                      </p:cBhvr>
                                      <p:by x="0" y="0"/>
                                    </p:animScale>
                                  </p:childTnLst>
                                </p:cTn>
                              </p:par>
                              <p:par>
                                <p:cTn id="29" presetID="1" presetClass="entr" presetSubtype="0" fill="hold" grpId="0" nodeType="withEffect">
                                  <p:stCondLst>
                                    <p:cond delay="500"/>
                                  </p:stCondLst>
                                  <p:childTnLst>
                                    <p:set>
                                      <p:cBhvr>
                                        <p:cTn id="30" dur="1" fill="hold">
                                          <p:stCondLst>
                                            <p:cond delay="249"/>
                                          </p:stCondLst>
                                        </p:cTn>
                                        <p:tgtEl>
                                          <p:spTgt spid="85"/>
                                        </p:tgtEl>
                                        <p:attrNameLst>
                                          <p:attrName>style.visibility</p:attrName>
                                        </p:attrNameLst>
                                      </p:cBhvr>
                                      <p:to>
                                        <p:strVal val="visible"/>
                                      </p:to>
                                    </p:set>
                                  </p:childTnLst>
                                </p:cTn>
                              </p:par>
                              <p:par>
                                <p:cTn id="31" presetID="6" presetClass="emph" presetSubtype="0" accel="100000" autoRev="1" fill="hold" grpId="1" nodeType="withEffect">
                                  <p:stCondLst>
                                    <p:cond delay="500"/>
                                  </p:stCondLst>
                                  <p:childTnLst>
                                    <p:animScale>
                                      <p:cBhvr>
                                        <p:cTn id="32" dur="250" fill="hold"/>
                                        <p:tgtEl>
                                          <p:spTgt spid="85"/>
                                        </p:tgtEl>
                                      </p:cBhvr>
                                      <p:by x="0" y="0"/>
                                    </p:animScale>
                                  </p:childTnLst>
                                </p:cTn>
                              </p:par>
                              <p:par>
                                <p:cTn id="33" presetID="1" presetClass="entr" presetSubtype="0" fill="hold" grpId="0" nodeType="withEffect">
                                  <p:stCondLst>
                                    <p:cond delay="600"/>
                                  </p:stCondLst>
                                  <p:childTnLst>
                                    <p:set>
                                      <p:cBhvr>
                                        <p:cTn id="34" dur="1" fill="hold">
                                          <p:stCondLst>
                                            <p:cond delay="249"/>
                                          </p:stCondLst>
                                        </p:cTn>
                                        <p:tgtEl>
                                          <p:spTgt spid="87"/>
                                        </p:tgtEl>
                                        <p:attrNameLst>
                                          <p:attrName>style.visibility</p:attrName>
                                        </p:attrNameLst>
                                      </p:cBhvr>
                                      <p:to>
                                        <p:strVal val="visible"/>
                                      </p:to>
                                    </p:set>
                                  </p:childTnLst>
                                </p:cTn>
                              </p:par>
                              <p:par>
                                <p:cTn id="35" presetID="6" presetClass="emph" presetSubtype="0" accel="100000" autoRev="1" fill="hold" grpId="1" nodeType="withEffect">
                                  <p:stCondLst>
                                    <p:cond delay="600"/>
                                  </p:stCondLst>
                                  <p:childTnLst>
                                    <p:animScale>
                                      <p:cBhvr>
                                        <p:cTn id="36" dur="250" fill="hold"/>
                                        <p:tgtEl>
                                          <p:spTgt spid="87"/>
                                        </p:tgtEl>
                                      </p:cBhvr>
                                      <p:by x="0" y="0"/>
                                    </p:animScale>
                                  </p:childTnLst>
                                </p:cTn>
                              </p:par>
                              <p:par>
                                <p:cTn id="37" presetID="1" presetClass="entr" presetSubtype="0" fill="hold" nodeType="withEffect">
                                  <p:stCondLst>
                                    <p:cond delay="700"/>
                                  </p:stCondLst>
                                  <p:childTnLst>
                                    <p:set>
                                      <p:cBhvr>
                                        <p:cTn id="38" dur="1" fill="hold">
                                          <p:stCondLst>
                                            <p:cond delay="249"/>
                                          </p:stCondLst>
                                        </p:cTn>
                                        <p:tgtEl>
                                          <p:spTgt spid="93"/>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250" fill="hold"/>
                                        <p:tgtEl>
                                          <p:spTgt spid="93"/>
                                        </p:tgtEl>
                                      </p:cBhvr>
                                      <p:by x="0" y="0"/>
                                    </p:animScale>
                                  </p:childTnLst>
                                </p:cTn>
                              </p:par>
                              <p:par>
                                <p:cTn id="41" presetID="1" presetClass="entr" presetSubtype="0" fill="hold" grpId="0" nodeType="withEffect">
                                  <p:stCondLst>
                                    <p:cond delay="800"/>
                                  </p:stCondLst>
                                  <p:childTnLst>
                                    <p:set>
                                      <p:cBhvr>
                                        <p:cTn id="42" dur="1" fill="hold">
                                          <p:stCondLst>
                                            <p:cond delay="249"/>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800"/>
                                  </p:stCondLst>
                                  <p:childTnLst>
                                    <p:animScale>
                                      <p:cBhvr>
                                        <p:cTn id="44" dur="250" fill="hold"/>
                                        <p:tgtEl>
                                          <p:spTgt spid="86"/>
                                        </p:tgtEl>
                                      </p:cBhvr>
                                      <p:by x="0" y="0"/>
                                    </p:animScale>
                                  </p:childTnLst>
                                </p:cTn>
                              </p:par>
                              <p:par>
                                <p:cTn id="45" presetID="1" presetClass="entr" presetSubtype="0" fill="hold" nodeType="withEffect">
                                  <p:stCondLst>
                                    <p:cond delay="900"/>
                                  </p:stCondLst>
                                  <p:childTnLst>
                                    <p:set>
                                      <p:cBhvr>
                                        <p:cTn id="46" dur="1" fill="hold">
                                          <p:stCondLst>
                                            <p:cond delay="249"/>
                                          </p:stCondLst>
                                        </p:cTn>
                                        <p:tgtEl>
                                          <p:spTgt spid="111"/>
                                        </p:tgtEl>
                                        <p:attrNameLst>
                                          <p:attrName>style.visibility</p:attrName>
                                        </p:attrNameLst>
                                      </p:cBhvr>
                                      <p:to>
                                        <p:strVal val="visible"/>
                                      </p:to>
                                    </p:set>
                                  </p:childTnLst>
                                </p:cTn>
                              </p:par>
                              <p:par>
                                <p:cTn id="47" presetID="6" presetClass="emph" presetSubtype="0" accel="100000" autoRev="1" fill="hold" nodeType="withEffect">
                                  <p:stCondLst>
                                    <p:cond delay="900"/>
                                  </p:stCondLst>
                                  <p:childTnLst>
                                    <p:animScale>
                                      <p:cBhvr>
                                        <p:cTn id="48" dur="250" fill="hold"/>
                                        <p:tgtEl>
                                          <p:spTgt spid="111"/>
                                        </p:tgtEl>
                                      </p:cBhvr>
                                      <p:by x="0" y="0"/>
                                    </p:animScale>
                                  </p:childTnLst>
                                </p:cTn>
                              </p:par>
                              <p:par>
                                <p:cTn id="49" presetID="1" presetClass="entr" presetSubtype="0" fill="hold" grpId="0" nodeType="withEffect">
                                  <p:stCondLst>
                                    <p:cond delay="1000"/>
                                  </p:stCondLst>
                                  <p:childTnLst>
                                    <p:set>
                                      <p:cBhvr>
                                        <p:cTn id="50" dur="1" fill="hold">
                                          <p:stCondLst>
                                            <p:cond delay="249"/>
                                          </p:stCondLst>
                                        </p:cTn>
                                        <p:tgtEl>
                                          <p:spTgt spid="91"/>
                                        </p:tgtEl>
                                        <p:attrNameLst>
                                          <p:attrName>style.visibility</p:attrName>
                                        </p:attrNameLst>
                                      </p:cBhvr>
                                      <p:to>
                                        <p:strVal val="visible"/>
                                      </p:to>
                                    </p:set>
                                  </p:childTnLst>
                                </p:cTn>
                              </p:par>
                              <p:par>
                                <p:cTn id="51" presetID="6" presetClass="emph" presetSubtype="0" accel="100000" autoRev="1" fill="hold" grpId="1" nodeType="withEffect">
                                  <p:stCondLst>
                                    <p:cond delay="1000"/>
                                  </p:stCondLst>
                                  <p:childTnLst>
                                    <p:animScale>
                                      <p:cBhvr>
                                        <p:cTn id="52" dur="250" fill="hold"/>
                                        <p:tgtEl>
                                          <p:spTgt spid="91"/>
                                        </p:tgtEl>
                                      </p:cBhvr>
                                      <p:by x="0" y="0"/>
                                    </p:animScale>
                                  </p:childTnLst>
                                </p:cTn>
                              </p:par>
                              <p:par>
                                <p:cTn id="53" presetID="1" presetClass="entr" presetSubtype="0" fill="hold" nodeType="withEffect">
                                  <p:stCondLst>
                                    <p:cond delay="1100"/>
                                  </p:stCondLst>
                                  <p:childTnLst>
                                    <p:set>
                                      <p:cBhvr>
                                        <p:cTn id="54" dur="1" fill="hold">
                                          <p:stCondLst>
                                            <p:cond delay="249"/>
                                          </p:stCondLst>
                                        </p:cTn>
                                        <p:tgtEl>
                                          <p:spTgt spid="102"/>
                                        </p:tgtEl>
                                        <p:attrNameLst>
                                          <p:attrName>style.visibility</p:attrName>
                                        </p:attrNameLst>
                                      </p:cBhvr>
                                      <p:to>
                                        <p:strVal val="visible"/>
                                      </p:to>
                                    </p:set>
                                  </p:childTnLst>
                                </p:cTn>
                              </p:par>
                              <p:par>
                                <p:cTn id="55" presetID="6" presetClass="emph" presetSubtype="0" accel="100000" autoRev="1" fill="hold" nodeType="withEffect">
                                  <p:stCondLst>
                                    <p:cond delay="1100"/>
                                  </p:stCondLst>
                                  <p:childTnLst>
                                    <p:animScale>
                                      <p:cBhvr>
                                        <p:cTn id="56" dur="250" fill="hold"/>
                                        <p:tgtEl>
                                          <p:spTgt spid="102"/>
                                        </p:tgtEl>
                                      </p:cBhvr>
                                      <p:by x="0" y="0"/>
                                    </p:animScale>
                                  </p:childTnLst>
                                </p:cTn>
                              </p:par>
                              <p:par>
                                <p:cTn id="57" presetID="1" presetClass="entr" presetSubtype="0" fill="hold" nodeType="withEffect">
                                  <p:stCondLst>
                                    <p:cond delay="1200"/>
                                  </p:stCondLst>
                                  <p:childTnLst>
                                    <p:set>
                                      <p:cBhvr>
                                        <p:cTn id="58" dur="1" fill="hold">
                                          <p:stCondLst>
                                            <p:cond delay="249"/>
                                          </p:stCondLst>
                                        </p:cTn>
                                        <p:tgtEl>
                                          <p:spTgt spid="96"/>
                                        </p:tgtEl>
                                        <p:attrNameLst>
                                          <p:attrName>style.visibility</p:attrName>
                                        </p:attrNameLst>
                                      </p:cBhvr>
                                      <p:to>
                                        <p:strVal val="visible"/>
                                      </p:to>
                                    </p:set>
                                  </p:childTnLst>
                                </p:cTn>
                              </p:par>
                              <p:par>
                                <p:cTn id="59" presetID="6" presetClass="emph" presetSubtype="0" accel="100000" autoRev="1" fill="hold" nodeType="withEffect">
                                  <p:stCondLst>
                                    <p:cond delay="1200"/>
                                  </p:stCondLst>
                                  <p:childTnLst>
                                    <p:animScale>
                                      <p:cBhvr>
                                        <p:cTn id="60" dur="250" fill="hold"/>
                                        <p:tgtEl>
                                          <p:spTgt spid="96"/>
                                        </p:tgtEl>
                                      </p:cBhvr>
                                      <p:by x="0" y="0"/>
                                    </p:animScale>
                                  </p:childTnLst>
                                </p:cTn>
                              </p:par>
                              <p:par>
                                <p:cTn id="61" presetID="1" presetClass="entr" presetSubtype="0" fill="hold" grpId="0" nodeType="withEffect">
                                  <p:stCondLst>
                                    <p:cond delay="1300"/>
                                  </p:stCondLst>
                                  <p:childTnLst>
                                    <p:set>
                                      <p:cBhvr>
                                        <p:cTn id="62" dur="1" fill="hold">
                                          <p:stCondLst>
                                            <p:cond delay="249"/>
                                          </p:stCondLst>
                                        </p:cTn>
                                        <p:tgtEl>
                                          <p:spTgt spid="89"/>
                                        </p:tgtEl>
                                        <p:attrNameLst>
                                          <p:attrName>style.visibility</p:attrName>
                                        </p:attrNameLst>
                                      </p:cBhvr>
                                      <p:to>
                                        <p:strVal val="visible"/>
                                      </p:to>
                                    </p:set>
                                  </p:childTnLst>
                                </p:cTn>
                              </p:par>
                              <p:par>
                                <p:cTn id="63" presetID="6" presetClass="emph" presetSubtype="0" accel="100000" autoRev="1" fill="hold" grpId="1" nodeType="withEffect">
                                  <p:stCondLst>
                                    <p:cond delay="1300"/>
                                  </p:stCondLst>
                                  <p:childTnLst>
                                    <p:animScale>
                                      <p:cBhvr>
                                        <p:cTn id="64" dur="250" fill="hold"/>
                                        <p:tgtEl>
                                          <p:spTgt spid="89"/>
                                        </p:tgtEl>
                                      </p:cBhvr>
                                      <p:by x="0" y="0"/>
                                    </p:animScale>
                                  </p:childTnLst>
                                </p:cTn>
                              </p:par>
                              <p:par>
                                <p:cTn id="65" presetID="1" presetClass="entr" presetSubtype="0" fill="hold" grpId="0" nodeType="withEffect">
                                  <p:stCondLst>
                                    <p:cond delay="1400"/>
                                  </p:stCondLst>
                                  <p:childTnLst>
                                    <p:set>
                                      <p:cBhvr>
                                        <p:cTn id="66" dur="1" fill="hold">
                                          <p:stCondLst>
                                            <p:cond delay="249"/>
                                          </p:stCondLst>
                                        </p:cTn>
                                        <p:tgtEl>
                                          <p:spTgt spid="88"/>
                                        </p:tgtEl>
                                        <p:attrNameLst>
                                          <p:attrName>style.visibility</p:attrName>
                                        </p:attrNameLst>
                                      </p:cBhvr>
                                      <p:to>
                                        <p:strVal val="visible"/>
                                      </p:to>
                                    </p:set>
                                  </p:childTnLst>
                                </p:cTn>
                              </p:par>
                              <p:par>
                                <p:cTn id="67" presetID="6" presetClass="emph" presetSubtype="0" accel="100000" autoRev="1" fill="hold" grpId="1" nodeType="withEffect">
                                  <p:stCondLst>
                                    <p:cond delay="1400"/>
                                  </p:stCondLst>
                                  <p:childTnLst>
                                    <p:animScale>
                                      <p:cBhvr>
                                        <p:cTn id="68" dur="250" fill="hold"/>
                                        <p:tgtEl>
                                          <p:spTgt spid="88"/>
                                        </p:tgtEl>
                                      </p:cBhvr>
                                      <p:by x="0" y="0"/>
                                    </p:animScale>
                                  </p:childTnLst>
                                </p:cTn>
                              </p:par>
                            </p:childTnLst>
                          </p:cTn>
                        </p:par>
                        <p:par>
                          <p:cTn id="69" fill="hold">
                            <p:stCondLst>
                              <p:cond delay="1900"/>
                            </p:stCondLst>
                            <p:childTnLst>
                              <p:par>
                                <p:cTn id="70" presetID="22" presetClass="entr" presetSubtype="8"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1400"/>
                                        <p:tgtEl>
                                          <p:spTgt spid="73"/>
                                        </p:tgtEl>
                                      </p:cBhvr>
                                    </p:animEffect>
                                  </p:childTnLst>
                                </p:cTn>
                              </p:par>
                              <p:par>
                                <p:cTn id="73" presetID="22" presetClass="entr" presetSubtype="8" fill="hold" grpId="0" nodeType="withEffect">
                                  <p:stCondLst>
                                    <p:cond delay="75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1400"/>
                                        <p:tgtEl>
                                          <p:spTgt spid="66"/>
                                        </p:tgtEl>
                                      </p:cBhvr>
                                    </p:animEffect>
                                  </p:childTnLst>
                                </p:cTn>
                              </p:par>
                              <p:par>
                                <p:cTn id="76" presetID="22" presetClass="entr" presetSubtype="2" fill="hold" grpId="0" nodeType="withEffect">
                                  <p:stCondLst>
                                    <p:cond delay="1500"/>
                                  </p:stCondLst>
                                  <p:childTnLst>
                                    <p:set>
                                      <p:cBhvr>
                                        <p:cTn id="77" dur="1" fill="hold">
                                          <p:stCondLst>
                                            <p:cond delay="0"/>
                                          </p:stCondLst>
                                        </p:cTn>
                                        <p:tgtEl>
                                          <p:spTgt spid="67"/>
                                        </p:tgtEl>
                                        <p:attrNameLst>
                                          <p:attrName>style.visibility</p:attrName>
                                        </p:attrNameLst>
                                      </p:cBhvr>
                                      <p:to>
                                        <p:strVal val="visible"/>
                                      </p:to>
                                    </p:set>
                                    <p:animEffect transition="in" filter="wipe(right)">
                                      <p:cBhvr>
                                        <p:cTn id="78" dur="1400"/>
                                        <p:tgtEl>
                                          <p:spTgt spid="67"/>
                                        </p:tgtEl>
                                      </p:cBhvr>
                                    </p:animEffect>
                                  </p:childTnLst>
                                </p:cTn>
                              </p:par>
                              <p:par>
                                <p:cTn id="79" presetID="22" presetClass="entr" presetSubtype="8" fill="hold" grpId="0" nodeType="withEffect">
                                  <p:stCondLst>
                                    <p:cond delay="2500"/>
                                  </p:stCondLst>
                                  <p:childTnLst>
                                    <p:set>
                                      <p:cBhvr>
                                        <p:cTn id="80" dur="1" fill="hold">
                                          <p:stCondLst>
                                            <p:cond delay="0"/>
                                          </p:stCondLst>
                                        </p:cTn>
                                        <p:tgtEl>
                                          <p:spTgt spid="70"/>
                                        </p:tgtEl>
                                        <p:attrNameLst>
                                          <p:attrName>style.visibility</p:attrName>
                                        </p:attrNameLst>
                                      </p:cBhvr>
                                      <p:to>
                                        <p:strVal val="visible"/>
                                      </p:to>
                                    </p:set>
                                    <p:animEffect transition="in" filter="wipe(left)">
                                      <p:cBhvr>
                                        <p:cTn id="81" dur="1400"/>
                                        <p:tgtEl>
                                          <p:spTgt spid="70"/>
                                        </p:tgtEl>
                                      </p:cBhvr>
                                    </p:animEffect>
                                  </p:childTnLst>
                                </p:cTn>
                              </p:par>
                              <p:par>
                                <p:cTn id="82" presetID="22" presetClass="entr" presetSubtype="8" fill="hold" grpId="0" nodeType="withEffect">
                                  <p:stCondLst>
                                    <p:cond delay="3000"/>
                                  </p:stCondLst>
                                  <p:childTnLst>
                                    <p:set>
                                      <p:cBhvr>
                                        <p:cTn id="83" dur="1" fill="hold">
                                          <p:stCondLst>
                                            <p:cond delay="0"/>
                                          </p:stCondLst>
                                        </p:cTn>
                                        <p:tgtEl>
                                          <p:spTgt spid="118"/>
                                        </p:tgtEl>
                                        <p:attrNameLst>
                                          <p:attrName>style.visibility</p:attrName>
                                        </p:attrNameLst>
                                      </p:cBhvr>
                                      <p:to>
                                        <p:strVal val="visible"/>
                                      </p:to>
                                    </p:set>
                                    <p:animEffect transition="in" filter="wipe(left)">
                                      <p:cBhvr>
                                        <p:cTn id="84" dur="1400"/>
                                        <p:tgtEl>
                                          <p:spTgt spid="118"/>
                                        </p:tgtEl>
                                      </p:cBhvr>
                                    </p:animEffect>
                                  </p:childTnLst>
                                </p:cTn>
                              </p:par>
                              <p:par>
                                <p:cTn id="85" presetID="22" presetClass="entr" presetSubtype="2" fill="hold" grpId="0" nodeType="withEffect">
                                  <p:stCondLst>
                                    <p:cond delay="3500"/>
                                  </p:stCondLst>
                                  <p:childTnLst>
                                    <p:set>
                                      <p:cBhvr>
                                        <p:cTn id="86" dur="1" fill="hold">
                                          <p:stCondLst>
                                            <p:cond delay="0"/>
                                          </p:stCondLst>
                                        </p:cTn>
                                        <p:tgtEl>
                                          <p:spTgt spid="80"/>
                                        </p:tgtEl>
                                        <p:attrNameLst>
                                          <p:attrName>style.visibility</p:attrName>
                                        </p:attrNameLst>
                                      </p:cBhvr>
                                      <p:to>
                                        <p:strVal val="visible"/>
                                      </p:to>
                                    </p:set>
                                    <p:animEffect transition="in" filter="wipe(right)">
                                      <p:cBhvr>
                                        <p:cTn id="87" dur="1400"/>
                                        <p:tgtEl>
                                          <p:spTgt spid="80"/>
                                        </p:tgtEl>
                                      </p:cBhvr>
                                    </p:animEffect>
                                  </p:childTnLst>
                                </p:cTn>
                              </p:par>
                              <p:par>
                                <p:cTn id="88" presetID="22" presetClass="entr" presetSubtype="8" fill="hold" grpId="0" nodeType="withEffect">
                                  <p:stCondLst>
                                    <p:cond delay="4250"/>
                                  </p:stCondLst>
                                  <p:childTnLst>
                                    <p:set>
                                      <p:cBhvr>
                                        <p:cTn id="89" dur="1" fill="hold">
                                          <p:stCondLst>
                                            <p:cond delay="0"/>
                                          </p:stCondLst>
                                        </p:cTn>
                                        <p:tgtEl>
                                          <p:spTgt spid="74"/>
                                        </p:tgtEl>
                                        <p:attrNameLst>
                                          <p:attrName>style.visibility</p:attrName>
                                        </p:attrNameLst>
                                      </p:cBhvr>
                                      <p:to>
                                        <p:strVal val="visible"/>
                                      </p:to>
                                    </p:set>
                                    <p:animEffect transition="in" filter="wipe(left)">
                                      <p:cBhvr>
                                        <p:cTn id="90" dur="1400"/>
                                        <p:tgtEl>
                                          <p:spTgt spid="74"/>
                                        </p:tgtEl>
                                      </p:cBhvr>
                                    </p:animEffect>
                                  </p:childTnLst>
                                </p:cTn>
                              </p:par>
                              <p:par>
                                <p:cTn id="91" presetID="22" presetClass="entr" presetSubtype="2" fill="hold" grpId="0" nodeType="withEffect">
                                  <p:stCondLst>
                                    <p:cond delay="5000"/>
                                  </p:stCondLst>
                                  <p:childTnLst>
                                    <p:set>
                                      <p:cBhvr>
                                        <p:cTn id="92" dur="1" fill="hold">
                                          <p:stCondLst>
                                            <p:cond delay="0"/>
                                          </p:stCondLst>
                                        </p:cTn>
                                        <p:tgtEl>
                                          <p:spTgt spid="68"/>
                                        </p:tgtEl>
                                        <p:attrNameLst>
                                          <p:attrName>style.visibility</p:attrName>
                                        </p:attrNameLst>
                                      </p:cBhvr>
                                      <p:to>
                                        <p:strVal val="visible"/>
                                      </p:to>
                                    </p:set>
                                    <p:animEffect transition="in" filter="wipe(right)">
                                      <p:cBhvr>
                                        <p:cTn id="93" dur="1400"/>
                                        <p:tgtEl>
                                          <p:spTgt spid="68"/>
                                        </p:tgtEl>
                                      </p:cBhvr>
                                    </p:animEffect>
                                  </p:childTnLst>
                                </p:cTn>
                              </p:par>
                              <p:par>
                                <p:cTn id="94" presetID="22" presetClass="entr" presetSubtype="8" fill="hold" grpId="0" nodeType="withEffect">
                                  <p:stCondLst>
                                    <p:cond delay="5750"/>
                                  </p:stCondLst>
                                  <p:childTnLst>
                                    <p:set>
                                      <p:cBhvr>
                                        <p:cTn id="95" dur="1" fill="hold">
                                          <p:stCondLst>
                                            <p:cond delay="0"/>
                                          </p:stCondLst>
                                        </p:cTn>
                                        <p:tgtEl>
                                          <p:spTgt spid="76"/>
                                        </p:tgtEl>
                                        <p:attrNameLst>
                                          <p:attrName>style.visibility</p:attrName>
                                        </p:attrNameLst>
                                      </p:cBhvr>
                                      <p:to>
                                        <p:strVal val="visible"/>
                                      </p:to>
                                    </p:set>
                                    <p:animEffect transition="in" filter="wipe(left)">
                                      <p:cBhvr>
                                        <p:cTn id="96" dur="1400"/>
                                        <p:tgtEl>
                                          <p:spTgt spid="76"/>
                                        </p:tgtEl>
                                      </p:cBhvr>
                                    </p:animEffect>
                                  </p:childTnLst>
                                </p:cTn>
                              </p:par>
                              <p:par>
                                <p:cTn id="97" presetID="22" presetClass="entr" presetSubtype="8" fill="hold" grpId="0" nodeType="withEffect">
                                  <p:stCondLst>
                                    <p:cond delay="6750"/>
                                  </p:stCondLst>
                                  <p:childTnLst>
                                    <p:set>
                                      <p:cBhvr>
                                        <p:cTn id="98" dur="1" fill="hold">
                                          <p:stCondLst>
                                            <p:cond delay="0"/>
                                          </p:stCondLst>
                                        </p:cTn>
                                        <p:tgtEl>
                                          <p:spTgt spid="77"/>
                                        </p:tgtEl>
                                        <p:attrNameLst>
                                          <p:attrName>style.visibility</p:attrName>
                                        </p:attrNameLst>
                                      </p:cBhvr>
                                      <p:to>
                                        <p:strVal val="visible"/>
                                      </p:to>
                                    </p:set>
                                    <p:animEffect transition="in" filter="wipe(left)">
                                      <p:cBhvr>
                                        <p:cTn id="99" dur="1400"/>
                                        <p:tgtEl>
                                          <p:spTgt spid="77"/>
                                        </p:tgtEl>
                                      </p:cBhvr>
                                    </p:animEffect>
                                  </p:childTnLst>
                                </p:cTn>
                              </p:par>
                              <p:par>
                                <p:cTn id="100" presetID="22" presetClass="exit" presetSubtype="2" fill="hold" grpId="1" nodeType="withEffect">
                                  <p:stCondLst>
                                    <p:cond delay="4000"/>
                                  </p:stCondLst>
                                  <p:childTnLst>
                                    <p:animEffect transition="out" filter="wipe(right)">
                                      <p:cBhvr>
                                        <p:cTn id="101" dur="1500"/>
                                        <p:tgtEl>
                                          <p:spTgt spid="73"/>
                                        </p:tgtEl>
                                      </p:cBhvr>
                                    </p:animEffect>
                                    <p:set>
                                      <p:cBhvr>
                                        <p:cTn id="102" dur="1" fill="hold">
                                          <p:stCondLst>
                                            <p:cond delay="1499"/>
                                          </p:stCondLst>
                                        </p:cTn>
                                        <p:tgtEl>
                                          <p:spTgt spid="73"/>
                                        </p:tgtEl>
                                        <p:attrNameLst>
                                          <p:attrName>style.visibility</p:attrName>
                                        </p:attrNameLst>
                                      </p:cBhvr>
                                      <p:to>
                                        <p:strVal val="hidden"/>
                                      </p:to>
                                    </p:set>
                                  </p:childTnLst>
                                </p:cTn>
                              </p:par>
                              <p:par>
                                <p:cTn id="103" presetID="22" presetClass="exit" presetSubtype="2" fill="hold" grpId="1" nodeType="withEffect">
                                  <p:stCondLst>
                                    <p:cond delay="4500"/>
                                  </p:stCondLst>
                                  <p:childTnLst>
                                    <p:animEffect transition="out" filter="wipe(right)">
                                      <p:cBhvr>
                                        <p:cTn id="104" dur="1500"/>
                                        <p:tgtEl>
                                          <p:spTgt spid="66"/>
                                        </p:tgtEl>
                                      </p:cBhvr>
                                    </p:animEffect>
                                    <p:set>
                                      <p:cBhvr>
                                        <p:cTn id="105" dur="1" fill="hold">
                                          <p:stCondLst>
                                            <p:cond delay="1499"/>
                                          </p:stCondLst>
                                        </p:cTn>
                                        <p:tgtEl>
                                          <p:spTgt spid="66"/>
                                        </p:tgtEl>
                                        <p:attrNameLst>
                                          <p:attrName>style.visibility</p:attrName>
                                        </p:attrNameLst>
                                      </p:cBhvr>
                                      <p:to>
                                        <p:strVal val="hidden"/>
                                      </p:to>
                                    </p:set>
                                  </p:childTnLst>
                                </p:cTn>
                              </p:par>
                              <p:par>
                                <p:cTn id="106" presetID="22" presetClass="exit" presetSubtype="2" fill="hold" grpId="1" nodeType="withEffect">
                                  <p:stCondLst>
                                    <p:cond delay="5000"/>
                                  </p:stCondLst>
                                  <p:childTnLst>
                                    <p:animEffect transition="out" filter="wipe(right)">
                                      <p:cBhvr>
                                        <p:cTn id="107" dur="1500"/>
                                        <p:tgtEl>
                                          <p:spTgt spid="67"/>
                                        </p:tgtEl>
                                      </p:cBhvr>
                                    </p:animEffect>
                                    <p:set>
                                      <p:cBhvr>
                                        <p:cTn id="108" dur="1" fill="hold">
                                          <p:stCondLst>
                                            <p:cond delay="1499"/>
                                          </p:stCondLst>
                                        </p:cTn>
                                        <p:tgtEl>
                                          <p:spTgt spid="67"/>
                                        </p:tgtEl>
                                        <p:attrNameLst>
                                          <p:attrName>style.visibility</p:attrName>
                                        </p:attrNameLst>
                                      </p:cBhvr>
                                      <p:to>
                                        <p:strVal val="hidden"/>
                                      </p:to>
                                    </p:set>
                                  </p:childTnLst>
                                </p:cTn>
                              </p:par>
                              <p:par>
                                <p:cTn id="109" presetID="22" presetClass="exit" presetSubtype="2" fill="hold" grpId="1" nodeType="withEffect">
                                  <p:stCondLst>
                                    <p:cond delay="5250"/>
                                  </p:stCondLst>
                                  <p:childTnLst>
                                    <p:animEffect transition="out" filter="wipe(right)">
                                      <p:cBhvr>
                                        <p:cTn id="110" dur="1500"/>
                                        <p:tgtEl>
                                          <p:spTgt spid="70"/>
                                        </p:tgtEl>
                                      </p:cBhvr>
                                    </p:animEffect>
                                    <p:set>
                                      <p:cBhvr>
                                        <p:cTn id="111" dur="1" fill="hold">
                                          <p:stCondLst>
                                            <p:cond delay="1499"/>
                                          </p:stCondLst>
                                        </p:cTn>
                                        <p:tgtEl>
                                          <p:spTgt spid="70"/>
                                        </p:tgtEl>
                                        <p:attrNameLst>
                                          <p:attrName>style.visibility</p:attrName>
                                        </p:attrNameLst>
                                      </p:cBhvr>
                                      <p:to>
                                        <p:strVal val="hidden"/>
                                      </p:to>
                                    </p:set>
                                  </p:childTnLst>
                                </p:cTn>
                              </p:par>
                              <p:par>
                                <p:cTn id="112" presetID="22" presetClass="exit" presetSubtype="2" fill="hold" grpId="1" nodeType="withEffect">
                                  <p:stCondLst>
                                    <p:cond delay="6000"/>
                                  </p:stCondLst>
                                  <p:childTnLst>
                                    <p:animEffect transition="out" filter="wipe(right)">
                                      <p:cBhvr>
                                        <p:cTn id="113" dur="1500"/>
                                        <p:tgtEl>
                                          <p:spTgt spid="80"/>
                                        </p:tgtEl>
                                      </p:cBhvr>
                                    </p:animEffect>
                                    <p:set>
                                      <p:cBhvr>
                                        <p:cTn id="114" dur="1" fill="hold">
                                          <p:stCondLst>
                                            <p:cond delay="1499"/>
                                          </p:stCondLst>
                                        </p:cTn>
                                        <p:tgtEl>
                                          <p:spTgt spid="80"/>
                                        </p:tgtEl>
                                        <p:attrNameLst>
                                          <p:attrName>style.visibility</p:attrName>
                                        </p:attrNameLst>
                                      </p:cBhvr>
                                      <p:to>
                                        <p:strVal val="hidden"/>
                                      </p:to>
                                    </p:set>
                                  </p:childTnLst>
                                </p:cTn>
                              </p:par>
                              <p:par>
                                <p:cTn id="115" presetID="22" presetClass="exit" presetSubtype="2" fill="hold" grpId="1" nodeType="withEffect">
                                  <p:stCondLst>
                                    <p:cond delay="6250"/>
                                  </p:stCondLst>
                                  <p:childTnLst>
                                    <p:animEffect transition="out" filter="wipe(right)">
                                      <p:cBhvr>
                                        <p:cTn id="116" dur="1500"/>
                                        <p:tgtEl>
                                          <p:spTgt spid="74"/>
                                        </p:tgtEl>
                                      </p:cBhvr>
                                    </p:animEffect>
                                    <p:set>
                                      <p:cBhvr>
                                        <p:cTn id="117" dur="1" fill="hold">
                                          <p:stCondLst>
                                            <p:cond delay="1499"/>
                                          </p:stCondLst>
                                        </p:cTn>
                                        <p:tgtEl>
                                          <p:spTgt spid="74"/>
                                        </p:tgtEl>
                                        <p:attrNameLst>
                                          <p:attrName>style.visibility</p:attrName>
                                        </p:attrNameLst>
                                      </p:cBhvr>
                                      <p:to>
                                        <p:strVal val="hidden"/>
                                      </p:to>
                                    </p:set>
                                  </p:childTnLst>
                                </p:cTn>
                              </p:par>
                              <p:par>
                                <p:cTn id="118" presetID="22" presetClass="exit" presetSubtype="2" fill="hold" grpId="1" nodeType="withEffect">
                                  <p:stCondLst>
                                    <p:cond delay="6750"/>
                                  </p:stCondLst>
                                  <p:childTnLst>
                                    <p:animEffect transition="out" filter="wipe(right)">
                                      <p:cBhvr>
                                        <p:cTn id="119" dur="1500"/>
                                        <p:tgtEl>
                                          <p:spTgt spid="118"/>
                                        </p:tgtEl>
                                      </p:cBhvr>
                                    </p:animEffect>
                                    <p:set>
                                      <p:cBhvr>
                                        <p:cTn id="120" dur="1" fill="hold">
                                          <p:stCondLst>
                                            <p:cond delay="1499"/>
                                          </p:stCondLst>
                                        </p:cTn>
                                        <p:tgtEl>
                                          <p:spTgt spid="118"/>
                                        </p:tgtEl>
                                        <p:attrNameLst>
                                          <p:attrName>style.visibility</p:attrName>
                                        </p:attrNameLst>
                                      </p:cBhvr>
                                      <p:to>
                                        <p:strVal val="hidden"/>
                                      </p:to>
                                    </p:set>
                                  </p:childTnLst>
                                </p:cTn>
                              </p:par>
                              <p:par>
                                <p:cTn id="121" presetID="22" presetClass="exit" presetSubtype="2" fill="hold" grpId="1" nodeType="withEffect">
                                  <p:stCondLst>
                                    <p:cond delay="7250"/>
                                  </p:stCondLst>
                                  <p:childTnLst>
                                    <p:animEffect transition="out" filter="wipe(right)">
                                      <p:cBhvr>
                                        <p:cTn id="122" dur="1500"/>
                                        <p:tgtEl>
                                          <p:spTgt spid="68"/>
                                        </p:tgtEl>
                                      </p:cBhvr>
                                    </p:animEffect>
                                    <p:set>
                                      <p:cBhvr>
                                        <p:cTn id="123" dur="1" fill="hold">
                                          <p:stCondLst>
                                            <p:cond delay="1499"/>
                                          </p:stCondLst>
                                        </p:cTn>
                                        <p:tgtEl>
                                          <p:spTgt spid="68"/>
                                        </p:tgtEl>
                                        <p:attrNameLst>
                                          <p:attrName>style.visibility</p:attrName>
                                        </p:attrNameLst>
                                      </p:cBhvr>
                                      <p:to>
                                        <p:strVal val="hidden"/>
                                      </p:to>
                                    </p:set>
                                  </p:childTnLst>
                                </p:cTn>
                              </p:par>
                              <p:par>
                                <p:cTn id="124" presetID="22" presetClass="exit" presetSubtype="2" fill="hold" grpId="1" nodeType="withEffect">
                                  <p:stCondLst>
                                    <p:cond delay="7500"/>
                                  </p:stCondLst>
                                  <p:childTnLst>
                                    <p:animEffect transition="out" filter="wipe(right)">
                                      <p:cBhvr>
                                        <p:cTn id="125" dur="1500"/>
                                        <p:tgtEl>
                                          <p:spTgt spid="76"/>
                                        </p:tgtEl>
                                      </p:cBhvr>
                                    </p:animEffect>
                                    <p:set>
                                      <p:cBhvr>
                                        <p:cTn id="126" dur="1" fill="hold">
                                          <p:stCondLst>
                                            <p:cond delay="1499"/>
                                          </p:stCondLst>
                                        </p:cTn>
                                        <p:tgtEl>
                                          <p:spTgt spid="76"/>
                                        </p:tgtEl>
                                        <p:attrNameLst>
                                          <p:attrName>style.visibility</p:attrName>
                                        </p:attrNameLst>
                                      </p:cBhvr>
                                      <p:to>
                                        <p:strVal val="hidden"/>
                                      </p:to>
                                    </p:set>
                                  </p:childTnLst>
                                </p:cTn>
                              </p:par>
                              <p:par>
                                <p:cTn id="127" presetID="22" presetClass="exit" presetSubtype="2" fill="hold" grpId="1" nodeType="withEffect">
                                  <p:stCondLst>
                                    <p:cond delay="8500"/>
                                  </p:stCondLst>
                                  <p:childTnLst>
                                    <p:animEffect transition="out" filter="wipe(right)">
                                      <p:cBhvr>
                                        <p:cTn id="128" dur="1500"/>
                                        <p:tgtEl>
                                          <p:spTgt spid="77"/>
                                        </p:tgtEl>
                                      </p:cBhvr>
                                    </p:animEffect>
                                    <p:set>
                                      <p:cBhvr>
                                        <p:cTn id="129" dur="1" fill="hold">
                                          <p:stCondLst>
                                            <p:cond delay="1499"/>
                                          </p:stCondLst>
                                        </p:cTn>
                                        <p:tgtEl>
                                          <p:spTgt spid="77"/>
                                        </p:tgtEl>
                                        <p:attrNameLst>
                                          <p:attrName>style.visibility</p:attrName>
                                        </p:attrNameLst>
                                      </p:cBhvr>
                                      <p:to>
                                        <p:strVal val="hidden"/>
                                      </p:to>
                                    </p:set>
                                  </p:childTnLst>
                                </p:cTn>
                              </p:par>
                              <p:par>
                                <p:cTn id="130" presetID="22" presetClass="entr" presetSubtype="8" fill="hold" grpId="2" nodeType="withEffect">
                                  <p:stCondLst>
                                    <p:cond delay="10250"/>
                                  </p:stCondLst>
                                  <p:childTnLst>
                                    <p:set>
                                      <p:cBhvr>
                                        <p:cTn id="131" dur="1" fill="hold">
                                          <p:stCondLst>
                                            <p:cond delay="0"/>
                                          </p:stCondLst>
                                        </p:cTn>
                                        <p:tgtEl>
                                          <p:spTgt spid="73"/>
                                        </p:tgtEl>
                                        <p:attrNameLst>
                                          <p:attrName>style.visibility</p:attrName>
                                        </p:attrNameLst>
                                      </p:cBhvr>
                                      <p:to>
                                        <p:strVal val="visible"/>
                                      </p:to>
                                    </p:set>
                                    <p:animEffect transition="in" filter="wipe(left)">
                                      <p:cBhvr>
                                        <p:cTn id="132" dur="1500"/>
                                        <p:tgtEl>
                                          <p:spTgt spid="73"/>
                                        </p:tgtEl>
                                      </p:cBhvr>
                                    </p:animEffect>
                                  </p:childTnLst>
                                </p:cTn>
                              </p:par>
                              <p:par>
                                <p:cTn id="133" presetID="22" presetClass="entr" presetSubtype="8" fill="hold" grpId="2" nodeType="withEffect">
                                  <p:stCondLst>
                                    <p:cond delay="10750"/>
                                  </p:stCondLst>
                                  <p:childTnLst>
                                    <p:set>
                                      <p:cBhvr>
                                        <p:cTn id="134" dur="1" fill="hold">
                                          <p:stCondLst>
                                            <p:cond delay="0"/>
                                          </p:stCondLst>
                                        </p:cTn>
                                        <p:tgtEl>
                                          <p:spTgt spid="66"/>
                                        </p:tgtEl>
                                        <p:attrNameLst>
                                          <p:attrName>style.visibility</p:attrName>
                                        </p:attrNameLst>
                                      </p:cBhvr>
                                      <p:to>
                                        <p:strVal val="visible"/>
                                      </p:to>
                                    </p:set>
                                    <p:animEffect transition="in" filter="wipe(left)">
                                      <p:cBhvr>
                                        <p:cTn id="135" dur="1500"/>
                                        <p:tgtEl>
                                          <p:spTgt spid="66"/>
                                        </p:tgtEl>
                                      </p:cBhvr>
                                    </p:animEffect>
                                  </p:childTnLst>
                                </p:cTn>
                              </p:par>
                              <p:par>
                                <p:cTn id="136" presetID="22" presetClass="entr" presetSubtype="2" fill="hold" grpId="2" nodeType="withEffect">
                                  <p:stCondLst>
                                    <p:cond delay="11750"/>
                                  </p:stCondLst>
                                  <p:childTnLst>
                                    <p:set>
                                      <p:cBhvr>
                                        <p:cTn id="137" dur="1" fill="hold">
                                          <p:stCondLst>
                                            <p:cond delay="0"/>
                                          </p:stCondLst>
                                        </p:cTn>
                                        <p:tgtEl>
                                          <p:spTgt spid="67"/>
                                        </p:tgtEl>
                                        <p:attrNameLst>
                                          <p:attrName>style.visibility</p:attrName>
                                        </p:attrNameLst>
                                      </p:cBhvr>
                                      <p:to>
                                        <p:strVal val="visible"/>
                                      </p:to>
                                    </p:set>
                                    <p:animEffect transition="in" filter="wipe(right)">
                                      <p:cBhvr>
                                        <p:cTn id="138" dur="1500"/>
                                        <p:tgtEl>
                                          <p:spTgt spid="67"/>
                                        </p:tgtEl>
                                      </p:cBhvr>
                                    </p:animEffect>
                                  </p:childTnLst>
                                </p:cTn>
                              </p:par>
                              <p:par>
                                <p:cTn id="139" presetID="22" presetClass="entr" presetSubtype="8" fill="hold" grpId="2" nodeType="withEffect">
                                  <p:stCondLst>
                                    <p:cond delay="12500"/>
                                  </p:stCondLst>
                                  <p:childTnLst>
                                    <p:set>
                                      <p:cBhvr>
                                        <p:cTn id="140" dur="1" fill="hold">
                                          <p:stCondLst>
                                            <p:cond delay="0"/>
                                          </p:stCondLst>
                                        </p:cTn>
                                        <p:tgtEl>
                                          <p:spTgt spid="70"/>
                                        </p:tgtEl>
                                        <p:attrNameLst>
                                          <p:attrName>style.visibility</p:attrName>
                                        </p:attrNameLst>
                                      </p:cBhvr>
                                      <p:to>
                                        <p:strVal val="visible"/>
                                      </p:to>
                                    </p:set>
                                    <p:animEffect transition="in" filter="wipe(left)">
                                      <p:cBhvr>
                                        <p:cTn id="141" dur="1500"/>
                                        <p:tgtEl>
                                          <p:spTgt spid="70"/>
                                        </p:tgtEl>
                                      </p:cBhvr>
                                    </p:animEffect>
                                  </p:childTnLst>
                                </p:cTn>
                              </p:par>
                              <p:par>
                                <p:cTn id="142" presetID="22" presetClass="entr" presetSubtype="8" fill="hold" grpId="2" nodeType="withEffect">
                                  <p:stCondLst>
                                    <p:cond delay="13000"/>
                                  </p:stCondLst>
                                  <p:childTnLst>
                                    <p:set>
                                      <p:cBhvr>
                                        <p:cTn id="143" dur="1" fill="hold">
                                          <p:stCondLst>
                                            <p:cond delay="0"/>
                                          </p:stCondLst>
                                        </p:cTn>
                                        <p:tgtEl>
                                          <p:spTgt spid="80"/>
                                        </p:tgtEl>
                                        <p:attrNameLst>
                                          <p:attrName>style.visibility</p:attrName>
                                        </p:attrNameLst>
                                      </p:cBhvr>
                                      <p:to>
                                        <p:strVal val="visible"/>
                                      </p:to>
                                    </p:set>
                                    <p:animEffect transition="in" filter="wipe(left)">
                                      <p:cBhvr>
                                        <p:cTn id="144" dur="1500"/>
                                        <p:tgtEl>
                                          <p:spTgt spid="80"/>
                                        </p:tgtEl>
                                      </p:cBhvr>
                                    </p:animEffect>
                                  </p:childTnLst>
                                </p:cTn>
                              </p:par>
                              <p:par>
                                <p:cTn id="145" presetID="22" presetClass="entr" presetSubtype="8" fill="hold" grpId="2" nodeType="withEffect">
                                  <p:stCondLst>
                                    <p:cond delay="14000"/>
                                  </p:stCondLst>
                                  <p:childTnLst>
                                    <p:set>
                                      <p:cBhvr>
                                        <p:cTn id="146" dur="1" fill="hold">
                                          <p:stCondLst>
                                            <p:cond delay="0"/>
                                          </p:stCondLst>
                                        </p:cTn>
                                        <p:tgtEl>
                                          <p:spTgt spid="74"/>
                                        </p:tgtEl>
                                        <p:attrNameLst>
                                          <p:attrName>style.visibility</p:attrName>
                                        </p:attrNameLst>
                                      </p:cBhvr>
                                      <p:to>
                                        <p:strVal val="visible"/>
                                      </p:to>
                                    </p:set>
                                    <p:animEffect transition="in" filter="wipe(left)">
                                      <p:cBhvr>
                                        <p:cTn id="147" dur="1250"/>
                                        <p:tgtEl>
                                          <p:spTgt spid="74"/>
                                        </p:tgtEl>
                                      </p:cBhvr>
                                    </p:animEffect>
                                  </p:childTnLst>
                                </p:cTn>
                              </p:par>
                              <p:par>
                                <p:cTn id="148" presetID="22" presetClass="entr" presetSubtype="2" fill="hold" grpId="2" nodeType="withEffect">
                                  <p:stCondLst>
                                    <p:cond delay="14750"/>
                                  </p:stCondLst>
                                  <p:childTnLst>
                                    <p:set>
                                      <p:cBhvr>
                                        <p:cTn id="149" dur="1" fill="hold">
                                          <p:stCondLst>
                                            <p:cond delay="0"/>
                                          </p:stCondLst>
                                        </p:cTn>
                                        <p:tgtEl>
                                          <p:spTgt spid="68"/>
                                        </p:tgtEl>
                                        <p:attrNameLst>
                                          <p:attrName>style.visibility</p:attrName>
                                        </p:attrNameLst>
                                      </p:cBhvr>
                                      <p:to>
                                        <p:strVal val="visible"/>
                                      </p:to>
                                    </p:set>
                                    <p:animEffect transition="in" filter="wipe(right)">
                                      <p:cBhvr>
                                        <p:cTn id="150" dur="1250"/>
                                        <p:tgtEl>
                                          <p:spTgt spid="68"/>
                                        </p:tgtEl>
                                      </p:cBhvr>
                                    </p:animEffect>
                                  </p:childTnLst>
                                </p:cTn>
                              </p:par>
                              <p:par>
                                <p:cTn id="151" presetID="22" presetClass="entr" presetSubtype="8" fill="hold" grpId="2" nodeType="withEffect">
                                  <p:stCondLst>
                                    <p:cond delay="15500"/>
                                  </p:stCondLst>
                                  <p:childTnLst>
                                    <p:set>
                                      <p:cBhvr>
                                        <p:cTn id="152" dur="1" fill="hold">
                                          <p:stCondLst>
                                            <p:cond delay="0"/>
                                          </p:stCondLst>
                                        </p:cTn>
                                        <p:tgtEl>
                                          <p:spTgt spid="76"/>
                                        </p:tgtEl>
                                        <p:attrNameLst>
                                          <p:attrName>style.visibility</p:attrName>
                                        </p:attrNameLst>
                                      </p:cBhvr>
                                      <p:to>
                                        <p:strVal val="visible"/>
                                      </p:to>
                                    </p:set>
                                    <p:animEffect transition="in" filter="wipe(left)">
                                      <p:cBhvr>
                                        <p:cTn id="153" dur="1250"/>
                                        <p:tgtEl>
                                          <p:spTgt spid="76"/>
                                        </p:tgtEl>
                                      </p:cBhvr>
                                    </p:animEffect>
                                  </p:childTnLst>
                                </p:cTn>
                              </p:par>
                              <p:par>
                                <p:cTn id="154" presetID="22" presetClass="entr" presetSubtype="8" fill="hold" grpId="2" nodeType="withEffect">
                                  <p:stCondLst>
                                    <p:cond delay="16750"/>
                                  </p:stCondLst>
                                  <p:childTnLst>
                                    <p:set>
                                      <p:cBhvr>
                                        <p:cTn id="155" dur="1" fill="hold">
                                          <p:stCondLst>
                                            <p:cond delay="0"/>
                                          </p:stCondLst>
                                        </p:cTn>
                                        <p:tgtEl>
                                          <p:spTgt spid="77"/>
                                        </p:tgtEl>
                                        <p:attrNameLst>
                                          <p:attrName>style.visibility</p:attrName>
                                        </p:attrNameLst>
                                      </p:cBhvr>
                                      <p:to>
                                        <p:strVal val="visible"/>
                                      </p:to>
                                    </p:set>
                                    <p:animEffect transition="in" filter="wipe(left)">
                                      <p:cBhvr>
                                        <p:cTn id="156" dur="1250"/>
                                        <p:tgtEl>
                                          <p:spTgt spid="77"/>
                                        </p:tgtEl>
                                      </p:cBhvr>
                                    </p:animEffect>
                                  </p:childTnLst>
                                </p:cTn>
                              </p:par>
                              <p:par>
                                <p:cTn id="157" presetID="22" presetClass="entr" presetSubtype="8" fill="hold" grpId="0" nodeType="withEffect">
                                  <p:stCondLst>
                                    <p:cond delay="1750"/>
                                  </p:stCondLst>
                                  <p:childTnLst>
                                    <p:set>
                                      <p:cBhvr>
                                        <p:cTn id="158" dur="1" fill="hold">
                                          <p:stCondLst>
                                            <p:cond delay="0"/>
                                          </p:stCondLst>
                                        </p:cTn>
                                        <p:tgtEl>
                                          <p:spTgt spid="78"/>
                                        </p:tgtEl>
                                        <p:attrNameLst>
                                          <p:attrName>style.visibility</p:attrName>
                                        </p:attrNameLst>
                                      </p:cBhvr>
                                      <p:to>
                                        <p:strVal val="visible"/>
                                      </p:to>
                                    </p:set>
                                    <p:animEffect transition="in" filter="wipe(left)">
                                      <p:cBhvr>
                                        <p:cTn id="159" dur="1400"/>
                                        <p:tgtEl>
                                          <p:spTgt spid="78"/>
                                        </p:tgtEl>
                                      </p:cBhvr>
                                    </p:animEffect>
                                  </p:childTnLst>
                                </p:cTn>
                              </p:par>
                              <p:par>
                                <p:cTn id="160" presetID="22" presetClass="entr" presetSubtype="8" fill="hold" grpId="0" nodeType="withEffect">
                                  <p:stCondLst>
                                    <p:cond delay="3000"/>
                                  </p:stCondLst>
                                  <p:childTnLst>
                                    <p:set>
                                      <p:cBhvr>
                                        <p:cTn id="161" dur="1" fill="hold">
                                          <p:stCondLst>
                                            <p:cond delay="0"/>
                                          </p:stCondLst>
                                        </p:cTn>
                                        <p:tgtEl>
                                          <p:spTgt spid="92"/>
                                        </p:tgtEl>
                                        <p:attrNameLst>
                                          <p:attrName>style.visibility</p:attrName>
                                        </p:attrNameLst>
                                      </p:cBhvr>
                                      <p:to>
                                        <p:strVal val="visible"/>
                                      </p:to>
                                    </p:set>
                                    <p:animEffect transition="in" filter="wipe(left)">
                                      <p:cBhvr>
                                        <p:cTn id="162" dur="1400"/>
                                        <p:tgtEl>
                                          <p:spTgt spid="92"/>
                                        </p:tgtEl>
                                      </p:cBhvr>
                                    </p:animEffect>
                                  </p:childTnLst>
                                </p:cTn>
                              </p:par>
                              <p:par>
                                <p:cTn id="163" presetID="22" presetClass="entr" presetSubtype="8" fill="hold" grpId="0" nodeType="withEffect">
                                  <p:stCondLst>
                                    <p:cond delay="3750"/>
                                  </p:stCondLst>
                                  <p:childTnLst>
                                    <p:set>
                                      <p:cBhvr>
                                        <p:cTn id="164" dur="1" fill="hold">
                                          <p:stCondLst>
                                            <p:cond delay="0"/>
                                          </p:stCondLst>
                                        </p:cTn>
                                        <p:tgtEl>
                                          <p:spTgt spid="83"/>
                                        </p:tgtEl>
                                        <p:attrNameLst>
                                          <p:attrName>style.visibility</p:attrName>
                                        </p:attrNameLst>
                                      </p:cBhvr>
                                      <p:to>
                                        <p:strVal val="visible"/>
                                      </p:to>
                                    </p:set>
                                    <p:animEffect transition="in" filter="wipe(left)">
                                      <p:cBhvr>
                                        <p:cTn id="165" dur="1400"/>
                                        <p:tgtEl>
                                          <p:spTgt spid="83"/>
                                        </p:tgtEl>
                                      </p:cBhvr>
                                    </p:animEffect>
                                  </p:childTnLst>
                                </p:cTn>
                              </p:par>
                              <p:par>
                                <p:cTn id="166" presetID="22" presetClass="entr" presetSubtype="2" fill="hold" grpId="0" nodeType="withEffect">
                                  <p:stCondLst>
                                    <p:cond delay="4750"/>
                                  </p:stCondLst>
                                  <p:childTnLst>
                                    <p:set>
                                      <p:cBhvr>
                                        <p:cTn id="167" dur="1" fill="hold">
                                          <p:stCondLst>
                                            <p:cond delay="0"/>
                                          </p:stCondLst>
                                        </p:cTn>
                                        <p:tgtEl>
                                          <p:spTgt spid="69"/>
                                        </p:tgtEl>
                                        <p:attrNameLst>
                                          <p:attrName>style.visibility</p:attrName>
                                        </p:attrNameLst>
                                      </p:cBhvr>
                                      <p:to>
                                        <p:strVal val="visible"/>
                                      </p:to>
                                    </p:set>
                                    <p:animEffect transition="in" filter="wipe(right)">
                                      <p:cBhvr>
                                        <p:cTn id="168" dur="1400"/>
                                        <p:tgtEl>
                                          <p:spTgt spid="69"/>
                                        </p:tgtEl>
                                      </p:cBhvr>
                                    </p:animEffect>
                                  </p:childTnLst>
                                </p:cTn>
                              </p:par>
                              <p:par>
                                <p:cTn id="169" presetID="22" presetClass="entr" presetSubtype="8" fill="hold" grpId="0" nodeType="withEffect">
                                  <p:stCondLst>
                                    <p:cond delay="5500"/>
                                  </p:stCondLst>
                                  <p:childTnLst>
                                    <p:set>
                                      <p:cBhvr>
                                        <p:cTn id="170" dur="1" fill="hold">
                                          <p:stCondLst>
                                            <p:cond delay="0"/>
                                          </p:stCondLst>
                                        </p:cTn>
                                        <p:tgtEl>
                                          <p:spTgt spid="71"/>
                                        </p:tgtEl>
                                        <p:attrNameLst>
                                          <p:attrName>style.visibility</p:attrName>
                                        </p:attrNameLst>
                                      </p:cBhvr>
                                      <p:to>
                                        <p:strVal val="visible"/>
                                      </p:to>
                                    </p:set>
                                    <p:animEffect transition="in" filter="wipe(left)">
                                      <p:cBhvr>
                                        <p:cTn id="171" dur="1250"/>
                                        <p:tgtEl>
                                          <p:spTgt spid="71"/>
                                        </p:tgtEl>
                                      </p:cBhvr>
                                    </p:animEffect>
                                  </p:childTnLst>
                                </p:cTn>
                              </p:par>
                              <p:par>
                                <p:cTn id="172" presetID="22" presetClass="exit" presetSubtype="2" fill="hold" grpId="1" nodeType="withEffect">
                                  <p:stCondLst>
                                    <p:cond delay="6500"/>
                                  </p:stCondLst>
                                  <p:childTnLst>
                                    <p:animEffect transition="out" filter="wipe(right)">
                                      <p:cBhvr>
                                        <p:cTn id="173" dur="1500"/>
                                        <p:tgtEl>
                                          <p:spTgt spid="78"/>
                                        </p:tgtEl>
                                      </p:cBhvr>
                                    </p:animEffect>
                                    <p:set>
                                      <p:cBhvr>
                                        <p:cTn id="174" dur="1" fill="hold">
                                          <p:stCondLst>
                                            <p:cond delay="1499"/>
                                          </p:stCondLst>
                                        </p:cTn>
                                        <p:tgtEl>
                                          <p:spTgt spid="78"/>
                                        </p:tgtEl>
                                        <p:attrNameLst>
                                          <p:attrName>style.visibility</p:attrName>
                                        </p:attrNameLst>
                                      </p:cBhvr>
                                      <p:to>
                                        <p:strVal val="hidden"/>
                                      </p:to>
                                    </p:set>
                                  </p:childTnLst>
                                </p:cTn>
                              </p:par>
                              <p:par>
                                <p:cTn id="175" presetID="22" presetClass="exit" presetSubtype="2" fill="hold" grpId="1" nodeType="withEffect">
                                  <p:stCondLst>
                                    <p:cond delay="7500"/>
                                  </p:stCondLst>
                                  <p:childTnLst>
                                    <p:animEffect transition="out" filter="wipe(right)">
                                      <p:cBhvr>
                                        <p:cTn id="176" dur="1500"/>
                                        <p:tgtEl>
                                          <p:spTgt spid="92"/>
                                        </p:tgtEl>
                                      </p:cBhvr>
                                    </p:animEffect>
                                    <p:set>
                                      <p:cBhvr>
                                        <p:cTn id="177" dur="1" fill="hold">
                                          <p:stCondLst>
                                            <p:cond delay="1499"/>
                                          </p:stCondLst>
                                        </p:cTn>
                                        <p:tgtEl>
                                          <p:spTgt spid="92"/>
                                        </p:tgtEl>
                                        <p:attrNameLst>
                                          <p:attrName>style.visibility</p:attrName>
                                        </p:attrNameLst>
                                      </p:cBhvr>
                                      <p:to>
                                        <p:strVal val="hidden"/>
                                      </p:to>
                                    </p:set>
                                  </p:childTnLst>
                                </p:cTn>
                              </p:par>
                              <p:par>
                                <p:cTn id="178" presetID="22" presetClass="exit" presetSubtype="2" fill="hold" grpId="1" nodeType="withEffect">
                                  <p:stCondLst>
                                    <p:cond delay="8500"/>
                                  </p:stCondLst>
                                  <p:childTnLst>
                                    <p:animEffect transition="out" filter="wipe(right)">
                                      <p:cBhvr>
                                        <p:cTn id="179" dur="1500"/>
                                        <p:tgtEl>
                                          <p:spTgt spid="83"/>
                                        </p:tgtEl>
                                      </p:cBhvr>
                                    </p:animEffect>
                                    <p:set>
                                      <p:cBhvr>
                                        <p:cTn id="180" dur="1" fill="hold">
                                          <p:stCondLst>
                                            <p:cond delay="1499"/>
                                          </p:stCondLst>
                                        </p:cTn>
                                        <p:tgtEl>
                                          <p:spTgt spid="83"/>
                                        </p:tgtEl>
                                        <p:attrNameLst>
                                          <p:attrName>style.visibility</p:attrName>
                                        </p:attrNameLst>
                                      </p:cBhvr>
                                      <p:to>
                                        <p:strVal val="hidden"/>
                                      </p:to>
                                    </p:set>
                                  </p:childTnLst>
                                </p:cTn>
                              </p:par>
                              <p:par>
                                <p:cTn id="181" presetID="22" presetClass="exit" presetSubtype="2" fill="hold" grpId="1" nodeType="withEffect">
                                  <p:stCondLst>
                                    <p:cond delay="9000"/>
                                  </p:stCondLst>
                                  <p:childTnLst>
                                    <p:animEffect transition="out" filter="wipe(right)">
                                      <p:cBhvr>
                                        <p:cTn id="182" dur="1500"/>
                                        <p:tgtEl>
                                          <p:spTgt spid="69"/>
                                        </p:tgtEl>
                                      </p:cBhvr>
                                    </p:animEffect>
                                    <p:set>
                                      <p:cBhvr>
                                        <p:cTn id="183" dur="1" fill="hold">
                                          <p:stCondLst>
                                            <p:cond delay="1499"/>
                                          </p:stCondLst>
                                        </p:cTn>
                                        <p:tgtEl>
                                          <p:spTgt spid="69"/>
                                        </p:tgtEl>
                                        <p:attrNameLst>
                                          <p:attrName>style.visibility</p:attrName>
                                        </p:attrNameLst>
                                      </p:cBhvr>
                                      <p:to>
                                        <p:strVal val="hidden"/>
                                      </p:to>
                                    </p:set>
                                  </p:childTnLst>
                                </p:cTn>
                              </p:par>
                              <p:par>
                                <p:cTn id="184" presetID="22" presetClass="exit" presetSubtype="2" fill="hold" grpId="1" nodeType="withEffect">
                                  <p:stCondLst>
                                    <p:cond delay="9750"/>
                                  </p:stCondLst>
                                  <p:childTnLst>
                                    <p:animEffect transition="out" filter="wipe(right)">
                                      <p:cBhvr>
                                        <p:cTn id="185" dur="1500"/>
                                        <p:tgtEl>
                                          <p:spTgt spid="71"/>
                                        </p:tgtEl>
                                      </p:cBhvr>
                                    </p:animEffect>
                                    <p:set>
                                      <p:cBhvr>
                                        <p:cTn id="186" dur="1" fill="hold">
                                          <p:stCondLst>
                                            <p:cond delay="1499"/>
                                          </p:stCondLst>
                                        </p:cTn>
                                        <p:tgtEl>
                                          <p:spTgt spid="71"/>
                                        </p:tgtEl>
                                        <p:attrNameLst>
                                          <p:attrName>style.visibility</p:attrName>
                                        </p:attrNameLst>
                                      </p:cBhvr>
                                      <p:to>
                                        <p:strVal val="hidden"/>
                                      </p:to>
                                    </p:set>
                                  </p:childTnLst>
                                </p:cTn>
                              </p:par>
                              <p:par>
                                <p:cTn id="187" presetID="22" presetClass="entr" presetSubtype="8" fill="hold" grpId="2" nodeType="withEffect">
                                  <p:stCondLst>
                                    <p:cond delay="10500"/>
                                  </p:stCondLst>
                                  <p:childTnLst>
                                    <p:set>
                                      <p:cBhvr>
                                        <p:cTn id="188" dur="1" fill="hold">
                                          <p:stCondLst>
                                            <p:cond delay="0"/>
                                          </p:stCondLst>
                                        </p:cTn>
                                        <p:tgtEl>
                                          <p:spTgt spid="78"/>
                                        </p:tgtEl>
                                        <p:attrNameLst>
                                          <p:attrName>style.visibility</p:attrName>
                                        </p:attrNameLst>
                                      </p:cBhvr>
                                      <p:to>
                                        <p:strVal val="visible"/>
                                      </p:to>
                                    </p:set>
                                    <p:animEffect transition="in" filter="wipe(left)">
                                      <p:cBhvr>
                                        <p:cTn id="189" dur="1500"/>
                                        <p:tgtEl>
                                          <p:spTgt spid="78"/>
                                        </p:tgtEl>
                                      </p:cBhvr>
                                    </p:animEffect>
                                  </p:childTnLst>
                                </p:cTn>
                              </p:par>
                              <p:par>
                                <p:cTn id="190" presetID="22" presetClass="entr" presetSubtype="8" fill="hold" grpId="2" nodeType="withEffect">
                                  <p:stCondLst>
                                    <p:cond delay="12500"/>
                                  </p:stCondLst>
                                  <p:childTnLst>
                                    <p:set>
                                      <p:cBhvr>
                                        <p:cTn id="191" dur="1" fill="hold">
                                          <p:stCondLst>
                                            <p:cond delay="0"/>
                                          </p:stCondLst>
                                        </p:cTn>
                                        <p:tgtEl>
                                          <p:spTgt spid="92"/>
                                        </p:tgtEl>
                                        <p:attrNameLst>
                                          <p:attrName>style.visibility</p:attrName>
                                        </p:attrNameLst>
                                      </p:cBhvr>
                                      <p:to>
                                        <p:strVal val="visible"/>
                                      </p:to>
                                    </p:set>
                                    <p:animEffect transition="in" filter="wipe(left)">
                                      <p:cBhvr>
                                        <p:cTn id="192" dur="1500"/>
                                        <p:tgtEl>
                                          <p:spTgt spid="92"/>
                                        </p:tgtEl>
                                      </p:cBhvr>
                                    </p:animEffect>
                                  </p:childTnLst>
                                </p:cTn>
                              </p:par>
                              <p:par>
                                <p:cTn id="193" presetID="22" presetClass="entr" presetSubtype="2" fill="hold" grpId="2" nodeType="withEffect">
                                  <p:stCondLst>
                                    <p:cond delay="13500"/>
                                  </p:stCondLst>
                                  <p:childTnLst>
                                    <p:set>
                                      <p:cBhvr>
                                        <p:cTn id="194" dur="1" fill="hold">
                                          <p:stCondLst>
                                            <p:cond delay="0"/>
                                          </p:stCondLst>
                                        </p:cTn>
                                        <p:tgtEl>
                                          <p:spTgt spid="83"/>
                                        </p:tgtEl>
                                        <p:attrNameLst>
                                          <p:attrName>style.visibility</p:attrName>
                                        </p:attrNameLst>
                                      </p:cBhvr>
                                      <p:to>
                                        <p:strVal val="visible"/>
                                      </p:to>
                                    </p:set>
                                    <p:animEffect transition="in" filter="wipe(right)">
                                      <p:cBhvr>
                                        <p:cTn id="195" dur="1500"/>
                                        <p:tgtEl>
                                          <p:spTgt spid="83"/>
                                        </p:tgtEl>
                                      </p:cBhvr>
                                    </p:animEffect>
                                  </p:childTnLst>
                                </p:cTn>
                              </p:par>
                              <p:par>
                                <p:cTn id="196" presetID="22" presetClass="entr" presetSubtype="8" fill="hold" grpId="2" nodeType="withEffect">
                                  <p:stCondLst>
                                    <p:cond delay="14500"/>
                                  </p:stCondLst>
                                  <p:childTnLst>
                                    <p:set>
                                      <p:cBhvr>
                                        <p:cTn id="197" dur="1" fill="hold">
                                          <p:stCondLst>
                                            <p:cond delay="0"/>
                                          </p:stCondLst>
                                        </p:cTn>
                                        <p:tgtEl>
                                          <p:spTgt spid="69"/>
                                        </p:tgtEl>
                                        <p:attrNameLst>
                                          <p:attrName>style.visibility</p:attrName>
                                        </p:attrNameLst>
                                      </p:cBhvr>
                                      <p:to>
                                        <p:strVal val="visible"/>
                                      </p:to>
                                    </p:set>
                                    <p:animEffect transition="in" filter="wipe(left)">
                                      <p:cBhvr>
                                        <p:cTn id="198" dur="1500"/>
                                        <p:tgtEl>
                                          <p:spTgt spid="69"/>
                                        </p:tgtEl>
                                      </p:cBhvr>
                                    </p:animEffect>
                                  </p:childTnLst>
                                </p:cTn>
                              </p:par>
                              <p:par>
                                <p:cTn id="199" presetID="22" presetClass="entr" presetSubtype="8" fill="hold" grpId="2" nodeType="withEffect">
                                  <p:stCondLst>
                                    <p:cond delay="15250"/>
                                  </p:stCondLst>
                                  <p:childTnLst>
                                    <p:set>
                                      <p:cBhvr>
                                        <p:cTn id="200" dur="1" fill="hold">
                                          <p:stCondLst>
                                            <p:cond delay="0"/>
                                          </p:stCondLst>
                                        </p:cTn>
                                        <p:tgtEl>
                                          <p:spTgt spid="71"/>
                                        </p:tgtEl>
                                        <p:attrNameLst>
                                          <p:attrName>style.visibility</p:attrName>
                                        </p:attrNameLst>
                                      </p:cBhvr>
                                      <p:to>
                                        <p:strVal val="visible"/>
                                      </p:to>
                                    </p:set>
                                    <p:animEffect transition="in" filter="wipe(left)">
                                      <p:cBhvr>
                                        <p:cTn id="201" dur="1500"/>
                                        <p:tgtEl>
                                          <p:spTgt spid="71"/>
                                        </p:tgtEl>
                                      </p:cBhvr>
                                    </p:animEffect>
                                  </p:childTnLst>
                                </p:cTn>
                              </p:par>
                              <p:par>
                                <p:cTn id="202" presetID="22" presetClass="entr" presetSubtype="8" fill="hold" grpId="0" nodeType="withEffect">
                                  <p:stCondLst>
                                    <p:cond delay="2500"/>
                                  </p:stCondLst>
                                  <p:childTnLst>
                                    <p:set>
                                      <p:cBhvr>
                                        <p:cTn id="203" dur="1" fill="hold">
                                          <p:stCondLst>
                                            <p:cond delay="0"/>
                                          </p:stCondLst>
                                        </p:cTn>
                                        <p:tgtEl>
                                          <p:spTgt spid="79"/>
                                        </p:tgtEl>
                                        <p:attrNameLst>
                                          <p:attrName>style.visibility</p:attrName>
                                        </p:attrNameLst>
                                      </p:cBhvr>
                                      <p:to>
                                        <p:strVal val="visible"/>
                                      </p:to>
                                    </p:set>
                                    <p:animEffect transition="in" filter="wipe(left)">
                                      <p:cBhvr>
                                        <p:cTn id="204" dur="1400"/>
                                        <p:tgtEl>
                                          <p:spTgt spid="79"/>
                                        </p:tgtEl>
                                      </p:cBhvr>
                                    </p:animEffect>
                                  </p:childTnLst>
                                </p:cTn>
                              </p:par>
                              <p:par>
                                <p:cTn id="205" presetID="22" presetClass="entr" presetSubtype="2" fill="hold" grpId="0" nodeType="withEffect">
                                  <p:stCondLst>
                                    <p:cond delay="3500"/>
                                  </p:stCondLst>
                                  <p:childTnLst>
                                    <p:set>
                                      <p:cBhvr>
                                        <p:cTn id="206" dur="1" fill="hold">
                                          <p:stCondLst>
                                            <p:cond delay="0"/>
                                          </p:stCondLst>
                                        </p:cTn>
                                        <p:tgtEl>
                                          <p:spTgt spid="75"/>
                                        </p:tgtEl>
                                        <p:attrNameLst>
                                          <p:attrName>style.visibility</p:attrName>
                                        </p:attrNameLst>
                                      </p:cBhvr>
                                      <p:to>
                                        <p:strVal val="visible"/>
                                      </p:to>
                                    </p:set>
                                    <p:animEffect transition="in" filter="wipe(right)">
                                      <p:cBhvr>
                                        <p:cTn id="207" dur="1400"/>
                                        <p:tgtEl>
                                          <p:spTgt spid="75"/>
                                        </p:tgtEl>
                                      </p:cBhvr>
                                    </p:animEffect>
                                  </p:childTnLst>
                                </p:cTn>
                              </p:par>
                              <p:par>
                                <p:cTn id="208" presetID="22" presetClass="entr" presetSubtype="8" fill="hold" grpId="0" nodeType="withEffect">
                                  <p:stCondLst>
                                    <p:cond delay="4500"/>
                                  </p:stCondLst>
                                  <p:childTnLst>
                                    <p:set>
                                      <p:cBhvr>
                                        <p:cTn id="209" dur="1" fill="hold">
                                          <p:stCondLst>
                                            <p:cond delay="0"/>
                                          </p:stCondLst>
                                        </p:cTn>
                                        <p:tgtEl>
                                          <p:spTgt spid="81"/>
                                        </p:tgtEl>
                                        <p:attrNameLst>
                                          <p:attrName>style.visibility</p:attrName>
                                        </p:attrNameLst>
                                      </p:cBhvr>
                                      <p:to>
                                        <p:strVal val="visible"/>
                                      </p:to>
                                    </p:set>
                                    <p:animEffect transition="in" filter="wipe(left)">
                                      <p:cBhvr>
                                        <p:cTn id="210" dur="1400"/>
                                        <p:tgtEl>
                                          <p:spTgt spid="81"/>
                                        </p:tgtEl>
                                      </p:cBhvr>
                                    </p:animEffect>
                                  </p:childTnLst>
                                </p:cTn>
                              </p:par>
                              <p:par>
                                <p:cTn id="211" presetID="22" presetClass="entr" presetSubtype="8" fill="hold" grpId="0" nodeType="withEffect">
                                  <p:stCondLst>
                                    <p:cond delay="5250"/>
                                  </p:stCondLst>
                                  <p:childTnLst>
                                    <p:set>
                                      <p:cBhvr>
                                        <p:cTn id="212" dur="1" fill="hold">
                                          <p:stCondLst>
                                            <p:cond delay="0"/>
                                          </p:stCondLst>
                                        </p:cTn>
                                        <p:tgtEl>
                                          <p:spTgt spid="84"/>
                                        </p:tgtEl>
                                        <p:attrNameLst>
                                          <p:attrName>style.visibility</p:attrName>
                                        </p:attrNameLst>
                                      </p:cBhvr>
                                      <p:to>
                                        <p:strVal val="visible"/>
                                      </p:to>
                                    </p:set>
                                    <p:animEffect transition="in" filter="wipe(left)">
                                      <p:cBhvr>
                                        <p:cTn id="213" dur="1400"/>
                                        <p:tgtEl>
                                          <p:spTgt spid="84"/>
                                        </p:tgtEl>
                                      </p:cBhvr>
                                    </p:animEffect>
                                  </p:childTnLst>
                                </p:cTn>
                              </p:par>
                              <p:par>
                                <p:cTn id="214" presetID="22" presetClass="entr" presetSubtype="2" fill="hold" grpId="0" nodeType="withEffect">
                                  <p:stCondLst>
                                    <p:cond delay="6250"/>
                                  </p:stCondLst>
                                  <p:childTnLst>
                                    <p:set>
                                      <p:cBhvr>
                                        <p:cTn id="215" dur="1" fill="hold">
                                          <p:stCondLst>
                                            <p:cond delay="0"/>
                                          </p:stCondLst>
                                        </p:cTn>
                                        <p:tgtEl>
                                          <p:spTgt spid="82"/>
                                        </p:tgtEl>
                                        <p:attrNameLst>
                                          <p:attrName>style.visibility</p:attrName>
                                        </p:attrNameLst>
                                      </p:cBhvr>
                                      <p:to>
                                        <p:strVal val="visible"/>
                                      </p:to>
                                    </p:set>
                                    <p:animEffect transition="in" filter="wipe(right)">
                                      <p:cBhvr>
                                        <p:cTn id="216" dur="1400"/>
                                        <p:tgtEl>
                                          <p:spTgt spid="82"/>
                                        </p:tgtEl>
                                      </p:cBhvr>
                                    </p:animEffect>
                                  </p:childTnLst>
                                </p:cTn>
                              </p:par>
                              <p:par>
                                <p:cTn id="217" presetID="22" presetClass="entr" presetSubtype="8" fill="hold" grpId="0" nodeType="withEffect">
                                  <p:stCondLst>
                                    <p:cond delay="7000"/>
                                  </p:stCondLst>
                                  <p:childTnLst>
                                    <p:set>
                                      <p:cBhvr>
                                        <p:cTn id="218" dur="1" fill="hold">
                                          <p:stCondLst>
                                            <p:cond delay="0"/>
                                          </p:stCondLst>
                                        </p:cTn>
                                        <p:tgtEl>
                                          <p:spTgt spid="72"/>
                                        </p:tgtEl>
                                        <p:attrNameLst>
                                          <p:attrName>style.visibility</p:attrName>
                                        </p:attrNameLst>
                                      </p:cBhvr>
                                      <p:to>
                                        <p:strVal val="visible"/>
                                      </p:to>
                                    </p:set>
                                    <p:animEffect transition="in" filter="wipe(left)">
                                      <p:cBhvr>
                                        <p:cTn id="219" dur="1400"/>
                                        <p:tgtEl>
                                          <p:spTgt spid="72"/>
                                        </p:tgtEl>
                                      </p:cBhvr>
                                    </p:animEffect>
                                  </p:childTnLst>
                                </p:cTn>
                              </p:par>
                              <p:par>
                                <p:cTn id="220" presetID="22" presetClass="exit" presetSubtype="2" fill="hold" grpId="1" nodeType="withEffect">
                                  <p:stCondLst>
                                    <p:cond delay="5250"/>
                                  </p:stCondLst>
                                  <p:childTnLst>
                                    <p:animEffect transition="out" filter="wipe(right)">
                                      <p:cBhvr>
                                        <p:cTn id="221" dur="1500"/>
                                        <p:tgtEl>
                                          <p:spTgt spid="79"/>
                                        </p:tgtEl>
                                      </p:cBhvr>
                                    </p:animEffect>
                                    <p:set>
                                      <p:cBhvr>
                                        <p:cTn id="222" dur="1" fill="hold">
                                          <p:stCondLst>
                                            <p:cond delay="1499"/>
                                          </p:stCondLst>
                                        </p:cTn>
                                        <p:tgtEl>
                                          <p:spTgt spid="79"/>
                                        </p:tgtEl>
                                        <p:attrNameLst>
                                          <p:attrName>style.visibility</p:attrName>
                                        </p:attrNameLst>
                                      </p:cBhvr>
                                      <p:to>
                                        <p:strVal val="hidden"/>
                                      </p:to>
                                    </p:set>
                                  </p:childTnLst>
                                </p:cTn>
                              </p:par>
                              <p:par>
                                <p:cTn id="223" presetID="22" presetClass="exit" presetSubtype="2" fill="hold" grpId="1" nodeType="withEffect">
                                  <p:stCondLst>
                                    <p:cond delay="6000"/>
                                  </p:stCondLst>
                                  <p:childTnLst>
                                    <p:animEffect transition="out" filter="wipe(right)">
                                      <p:cBhvr>
                                        <p:cTn id="224" dur="1500"/>
                                        <p:tgtEl>
                                          <p:spTgt spid="75"/>
                                        </p:tgtEl>
                                      </p:cBhvr>
                                    </p:animEffect>
                                    <p:set>
                                      <p:cBhvr>
                                        <p:cTn id="225" dur="1" fill="hold">
                                          <p:stCondLst>
                                            <p:cond delay="1499"/>
                                          </p:stCondLst>
                                        </p:cTn>
                                        <p:tgtEl>
                                          <p:spTgt spid="75"/>
                                        </p:tgtEl>
                                        <p:attrNameLst>
                                          <p:attrName>style.visibility</p:attrName>
                                        </p:attrNameLst>
                                      </p:cBhvr>
                                      <p:to>
                                        <p:strVal val="hidden"/>
                                      </p:to>
                                    </p:set>
                                  </p:childTnLst>
                                </p:cTn>
                              </p:par>
                              <p:par>
                                <p:cTn id="226" presetID="22" presetClass="exit" presetSubtype="2" fill="hold" grpId="1" nodeType="withEffect">
                                  <p:stCondLst>
                                    <p:cond delay="6750"/>
                                  </p:stCondLst>
                                  <p:childTnLst>
                                    <p:animEffect transition="out" filter="wipe(right)">
                                      <p:cBhvr>
                                        <p:cTn id="227" dur="1500"/>
                                        <p:tgtEl>
                                          <p:spTgt spid="81"/>
                                        </p:tgtEl>
                                      </p:cBhvr>
                                    </p:animEffect>
                                    <p:set>
                                      <p:cBhvr>
                                        <p:cTn id="228" dur="1" fill="hold">
                                          <p:stCondLst>
                                            <p:cond delay="1499"/>
                                          </p:stCondLst>
                                        </p:cTn>
                                        <p:tgtEl>
                                          <p:spTgt spid="81"/>
                                        </p:tgtEl>
                                        <p:attrNameLst>
                                          <p:attrName>style.visibility</p:attrName>
                                        </p:attrNameLst>
                                      </p:cBhvr>
                                      <p:to>
                                        <p:strVal val="hidden"/>
                                      </p:to>
                                    </p:set>
                                  </p:childTnLst>
                                </p:cTn>
                              </p:par>
                              <p:par>
                                <p:cTn id="229" presetID="22" presetClass="exit" presetSubtype="2" fill="hold" grpId="1" nodeType="withEffect">
                                  <p:stCondLst>
                                    <p:cond delay="8000"/>
                                  </p:stCondLst>
                                  <p:childTnLst>
                                    <p:animEffect transition="out" filter="wipe(right)">
                                      <p:cBhvr>
                                        <p:cTn id="230" dur="1500"/>
                                        <p:tgtEl>
                                          <p:spTgt spid="84"/>
                                        </p:tgtEl>
                                      </p:cBhvr>
                                    </p:animEffect>
                                    <p:set>
                                      <p:cBhvr>
                                        <p:cTn id="231" dur="1" fill="hold">
                                          <p:stCondLst>
                                            <p:cond delay="1499"/>
                                          </p:stCondLst>
                                        </p:cTn>
                                        <p:tgtEl>
                                          <p:spTgt spid="84"/>
                                        </p:tgtEl>
                                        <p:attrNameLst>
                                          <p:attrName>style.visibility</p:attrName>
                                        </p:attrNameLst>
                                      </p:cBhvr>
                                      <p:to>
                                        <p:strVal val="hidden"/>
                                      </p:to>
                                    </p:set>
                                  </p:childTnLst>
                                </p:cTn>
                              </p:par>
                              <p:par>
                                <p:cTn id="232" presetID="22" presetClass="exit" presetSubtype="2" fill="hold" grpId="1" nodeType="withEffect">
                                  <p:stCondLst>
                                    <p:cond delay="8750"/>
                                  </p:stCondLst>
                                  <p:childTnLst>
                                    <p:animEffect transition="out" filter="wipe(right)">
                                      <p:cBhvr>
                                        <p:cTn id="233" dur="1500"/>
                                        <p:tgtEl>
                                          <p:spTgt spid="82"/>
                                        </p:tgtEl>
                                      </p:cBhvr>
                                    </p:animEffect>
                                    <p:set>
                                      <p:cBhvr>
                                        <p:cTn id="234" dur="1" fill="hold">
                                          <p:stCondLst>
                                            <p:cond delay="1499"/>
                                          </p:stCondLst>
                                        </p:cTn>
                                        <p:tgtEl>
                                          <p:spTgt spid="82"/>
                                        </p:tgtEl>
                                        <p:attrNameLst>
                                          <p:attrName>style.visibility</p:attrName>
                                        </p:attrNameLst>
                                      </p:cBhvr>
                                      <p:to>
                                        <p:strVal val="hidden"/>
                                      </p:to>
                                    </p:set>
                                  </p:childTnLst>
                                </p:cTn>
                              </p:par>
                              <p:par>
                                <p:cTn id="235" presetID="22" presetClass="exit" presetSubtype="2" fill="hold" grpId="1" nodeType="withEffect">
                                  <p:stCondLst>
                                    <p:cond delay="10000"/>
                                  </p:stCondLst>
                                  <p:childTnLst>
                                    <p:animEffect transition="out" filter="wipe(right)">
                                      <p:cBhvr>
                                        <p:cTn id="236" dur="1500"/>
                                        <p:tgtEl>
                                          <p:spTgt spid="72"/>
                                        </p:tgtEl>
                                      </p:cBhvr>
                                    </p:animEffect>
                                    <p:set>
                                      <p:cBhvr>
                                        <p:cTn id="237" dur="1" fill="hold">
                                          <p:stCondLst>
                                            <p:cond delay="1499"/>
                                          </p:stCondLst>
                                        </p:cTn>
                                        <p:tgtEl>
                                          <p:spTgt spid="72"/>
                                        </p:tgtEl>
                                        <p:attrNameLst>
                                          <p:attrName>style.visibility</p:attrName>
                                        </p:attrNameLst>
                                      </p:cBhvr>
                                      <p:to>
                                        <p:strVal val="hidden"/>
                                      </p:to>
                                    </p:set>
                                  </p:childTnLst>
                                </p:cTn>
                              </p:par>
                              <p:par>
                                <p:cTn id="238" presetID="22" presetClass="entr" presetSubtype="8" fill="hold" grpId="2" nodeType="withEffect">
                                  <p:stCondLst>
                                    <p:cond delay="9000"/>
                                  </p:stCondLst>
                                  <p:childTnLst>
                                    <p:set>
                                      <p:cBhvr>
                                        <p:cTn id="239" dur="1" fill="hold">
                                          <p:stCondLst>
                                            <p:cond delay="0"/>
                                          </p:stCondLst>
                                        </p:cTn>
                                        <p:tgtEl>
                                          <p:spTgt spid="79"/>
                                        </p:tgtEl>
                                        <p:attrNameLst>
                                          <p:attrName>style.visibility</p:attrName>
                                        </p:attrNameLst>
                                      </p:cBhvr>
                                      <p:to>
                                        <p:strVal val="visible"/>
                                      </p:to>
                                    </p:set>
                                    <p:animEffect transition="in" filter="wipe(left)">
                                      <p:cBhvr>
                                        <p:cTn id="240" dur="1500"/>
                                        <p:tgtEl>
                                          <p:spTgt spid="79"/>
                                        </p:tgtEl>
                                      </p:cBhvr>
                                    </p:animEffect>
                                  </p:childTnLst>
                                </p:cTn>
                              </p:par>
                              <p:par>
                                <p:cTn id="241" presetID="22" presetClass="entr" presetSubtype="8" fill="hold" grpId="2" nodeType="withEffect">
                                  <p:stCondLst>
                                    <p:cond delay="10000"/>
                                  </p:stCondLst>
                                  <p:childTnLst>
                                    <p:set>
                                      <p:cBhvr>
                                        <p:cTn id="242" dur="1" fill="hold">
                                          <p:stCondLst>
                                            <p:cond delay="0"/>
                                          </p:stCondLst>
                                        </p:cTn>
                                        <p:tgtEl>
                                          <p:spTgt spid="75"/>
                                        </p:tgtEl>
                                        <p:attrNameLst>
                                          <p:attrName>style.visibility</p:attrName>
                                        </p:attrNameLst>
                                      </p:cBhvr>
                                      <p:to>
                                        <p:strVal val="visible"/>
                                      </p:to>
                                    </p:set>
                                    <p:animEffect transition="in" filter="wipe(left)">
                                      <p:cBhvr>
                                        <p:cTn id="243" dur="1500"/>
                                        <p:tgtEl>
                                          <p:spTgt spid="75"/>
                                        </p:tgtEl>
                                      </p:cBhvr>
                                    </p:animEffect>
                                  </p:childTnLst>
                                </p:cTn>
                              </p:par>
                              <p:par>
                                <p:cTn id="244" presetID="22" presetClass="entr" presetSubtype="8" fill="hold" grpId="2" nodeType="withEffect">
                                  <p:stCondLst>
                                    <p:cond delay="10250"/>
                                  </p:stCondLst>
                                  <p:childTnLst>
                                    <p:set>
                                      <p:cBhvr>
                                        <p:cTn id="245" dur="1" fill="hold">
                                          <p:stCondLst>
                                            <p:cond delay="0"/>
                                          </p:stCondLst>
                                        </p:cTn>
                                        <p:tgtEl>
                                          <p:spTgt spid="81"/>
                                        </p:tgtEl>
                                        <p:attrNameLst>
                                          <p:attrName>style.visibility</p:attrName>
                                        </p:attrNameLst>
                                      </p:cBhvr>
                                      <p:to>
                                        <p:strVal val="visible"/>
                                      </p:to>
                                    </p:set>
                                    <p:animEffect transition="in" filter="wipe(left)">
                                      <p:cBhvr>
                                        <p:cTn id="246" dur="1500"/>
                                        <p:tgtEl>
                                          <p:spTgt spid="81"/>
                                        </p:tgtEl>
                                      </p:cBhvr>
                                    </p:animEffect>
                                  </p:childTnLst>
                                </p:cTn>
                              </p:par>
                              <p:par>
                                <p:cTn id="247" presetID="22" presetClass="entr" presetSubtype="2" fill="hold" grpId="2" nodeType="withEffect">
                                  <p:stCondLst>
                                    <p:cond delay="10750"/>
                                  </p:stCondLst>
                                  <p:childTnLst>
                                    <p:set>
                                      <p:cBhvr>
                                        <p:cTn id="248" dur="1" fill="hold">
                                          <p:stCondLst>
                                            <p:cond delay="0"/>
                                          </p:stCondLst>
                                        </p:cTn>
                                        <p:tgtEl>
                                          <p:spTgt spid="84"/>
                                        </p:tgtEl>
                                        <p:attrNameLst>
                                          <p:attrName>style.visibility</p:attrName>
                                        </p:attrNameLst>
                                      </p:cBhvr>
                                      <p:to>
                                        <p:strVal val="visible"/>
                                      </p:to>
                                    </p:set>
                                    <p:animEffect transition="in" filter="wipe(right)">
                                      <p:cBhvr>
                                        <p:cTn id="249" dur="1500"/>
                                        <p:tgtEl>
                                          <p:spTgt spid="84"/>
                                        </p:tgtEl>
                                      </p:cBhvr>
                                    </p:animEffect>
                                  </p:childTnLst>
                                </p:cTn>
                              </p:par>
                              <p:par>
                                <p:cTn id="250" presetID="22" presetClass="entr" presetSubtype="8" fill="hold" grpId="2" nodeType="withEffect">
                                  <p:stCondLst>
                                    <p:cond delay="11000"/>
                                  </p:stCondLst>
                                  <p:childTnLst>
                                    <p:set>
                                      <p:cBhvr>
                                        <p:cTn id="251" dur="1" fill="hold">
                                          <p:stCondLst>
                                            <p:cond delay="0"/>
                                          </p:stCondLst>
                                        </p:cTn>
                                        <p:tgtEl>
                                          <p:spTgt spid="82"/>
                                        </p:tgtEl>
                                        <p:attrNameLst>
                                          <p:attrName>style.visibility</p:attrName>
                                        </p:attrNameLst>
                                      </p:cBhvr>
                                      <p:to>
                                        <p:strVal val="visible"/>
                                      </p:to>
                                    </p:set>
                                    <p:animEffect transition="in" filter="wipe(left)">
                                      <p:cBhvr>
                                        <p:cTn id="252" dur="1500"/>
                                        <p:tgtEl>
                                          <p:spTgt spid="82"/>
                                        </p:tgtEl>
                                      </p:cBhvr>
                                    </p:animEffect>
                                  </p:childTnLst>
                                </p:cTn>
                              </p:par>
                              <p:par>
                                <p:cTn id="253" presetID="22" presetClass="entr" presetSubtype="8" fill="hold" grpId="2" nodeType="withEffect">
                                  <p:stCondLst>
                                    <p:cond delay="17000"/>
                                  </p:stCondLst>
                                  <p:childTnLst>
                                    <p:set>
                                      <p:cBhvr>
                                        <p:cTn id="254" dur="1" fill="hold">
                                          <p:stCondLst>
                                            <p:cond delay="0"/>
                                          </p:stCondLst>
                                        </p:cTn>
                                        <p:tgtEl>
                                          <p:spTgt spid="118"/>
                                        </p:tgtEl>
                                        <p:attrNameLst>
                                          <p:attrName>style.visibility</p:attrName>
                                        </p:attrNameLst>
                                      </p:cBhvr>
                                      <p:to>
                                        <p:strVal val="visible"/>
                                      </p:to>
                                    </p:set>
                                    <p:animEffect transition="in" filter="wipe(left)">
                                      <p:cBhvr>
                                        <p:cTn id="255" dur="1500"/>
                                        <p:tgtEl>
                                          <p:spTgt spid="118"/>
                                        </p:tgtEl>
                                      </p:cBhvr>
                                    </p:animEffect>
                                  </p:childTnLst>
                                </p:cTn>
                              </p:par>
                              <p:par>
                                <p:cTn id="256" presetID="22" presetClass="entr" presetSubtype="8" fill="hold" grpId="2" nodeType="withEffect">
                                  <p:stCondLst>
                                    <p:cond delay="11750"/>
                                  </p:stCondLst>
                                  <p:childTnLst>
                                    <p:set>
                                      <p:cBhvr>
                                        <p:cTn id="257" dur="1" fill="hold">
                                          <p:stCondLst>
                                            <p:cond delay="0"/>
                                          </p:stCondLst>
                                        </p:cTn>
                                        <p:tgtEl>
                                          <p:spTgt spid="72"/>
                                        </p:tgtEl>
                                        <p:attrNameLst>
                                          <p:attrName>style.visibility</p:attrName>
                                        </p:attrNameLst>
                                      </p:cBhvr>
                                      <p:to>
                                        <p:strVal val="visible"/>
                                      </p:to>
                                    </p:set>
                                    <p:animEffect transition="in" filter="wipe(left)">
                                      <p:cBhvr>
                                        <p:cTn id="258" dur="1500"/>
                                        <p:tgtEl>
                                          <p:spTgt spid="72"/>
                                        </p:tgtEl>
                                      </p:cBhvr>
                                    </p:animEffect>
                                  </p:childTnLst>
                                </p:cTn>
                              </p:par>
                              <p:par>
                                <p:cTn id="259" presetID="22" presetClass="entr" presetSubtype="8" fill="hold" grpId="0" nodeType="withEffect">
                                  <p:stCondLst>
                                    <p:cond delay="1750"/>
                                  </p:stCondLst>
                                  <p:childTnLst>
                                    <p:set>
                                      <p:cBhvr>
                                        <p:cTn id="260" dur="1" fill="hold">
                                          <p:stCondLst>
                                            <p:cond delay="0"/>
                                          </p:stCondLst>
                                        </p:cTn>
                                        <p:tgtEl>
                                          <p:spTgt spid="65"/>
                                        </p:tgtEl>
                                        <p:attrNameLst>
                                          <p:attrName>style.visibility</p:attrName>
                                        </p:attrNameLst>
                                      </p:cBhvr>
                                      <p:to>
                                        <p:strVal val="visible"/>
                                      </p:to>
                                    </p:set>
                                    <p:animEffect transition="in" filter="wipe(left)">
                                      <p:cBhvr>
                                        <p:cTn id="261" dur="1400"/>
                                        <p:tgtEl>
                                          <p:spTgt spid="65"/>
                                        </p:tgtEl>
                                      </p:cBhvr>
                                    </p:animEffect>
                                  </p:childTnLst>
                                </p:cTn>
                              </p:par>
                              <p:par>
                                <p:cTn id="262" presetID="22" presetClass="exit" presetSubtype="2" fill="hold" grpId="1" nodeType="withEffect">
                                  <p:stCondLst>
                                    <p:cond delay="6250"/>
                                  </p:stCondLst>
                                  <p:childTnLst>
                                    <p:animEffect transition="out" filter="wipe(right)">
                                      <p:cBhvr>
                                        <p:cTn id="263" dur="1500"/>
                                        <p:tgtEl>
                                          <p:spTgt spid="65"/>
                                        </p:tgtEl>
                                      </p:cBhvr>
                                    </p:animEffect>
                                    <p:set>
                                      <p:cBhvr>
                                        <p:cTn id="264" dur="1" fill="hold">
                                          <p:stCondLst>
                                            <p:cond delay="1499"/>
                                          </p:stCondLst>
                                        </p:cTn>
                                        <p:tgtEl>
                                          <p:spTgt spid="65"/>
                                        </p:tgtEl>
                                        <p:attrNameLst>
                                          <p:attrName>style.visibility</p:attrName>
                                        </p:attrNameLst>
                                      </p:cBhvr>
                                      <p:to>
                                        <p:strVal val="hidden"/>
                                      </p:to>
                                    </p:set>
                                  </p:childTnLst>
                                </p:cTn>
                              </p:par>
                              <p:par>
                                <p:cTn id="265" presetID="22" presetClass="entr" presetSubtype="8" fill="hold" grpId="2" nodeType="withEffect">
                                  <p:stCondLst>
                                    <p:cond delay="10500"/>
                                  </p:stCondLst>
                                  <p:childTnLst>
                                    <p:set>
                                      <p:cBhvr>
                                        <p:cTn id="266" dur="1" fill="hold">
                                          <p:stCondLst>
                                            <p:cond delay="0"/>
                                          </p:stCondLst>
                                        </p:cTn>
                                        <p:tgtEl>
                                          <p:spTgt spid="65"/>
                                        </p:tgtEl>
                                        <p:attrNameLst>
                                          <p:attrName>style.visibility</p:attrName>
                                        </p:attrNameLst>
                                      </p:cBhvr>
                                      <p:to>
                                        <p:strVal val="visible"/>
                                      </p:to>
                                    </p:set>
                                    <p:animEffect transition="in" filter="wipe(left)">
                                      <p:cBhvr>
                                        <p:cTn id="267"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2" grpId="2" animBg="1"/>
      <p:bldP spid="117" grpId="0" animBg="1"/>
      <p:bldP spid="117" grpId="1" animBg="1"/>
      <p:bldP spid="118" grpId="0" animBg="1"/>
      <p:bldP spid="118" grpId="1" animBg="1"/>
      <p:bldP spid="118" grpId="2"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Code slid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825625"/>
            <a:ext cx="11975431"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2019299"/>
            <a:ext cx="10515600" cy="4157663"/>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9477994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ode slide fullpag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14300"/>
            <a:ext cx="11975431" cy="6791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hasCustomPrompt="1"/>
          </p:nvPr>
        </p:nvSpPr>
        <p:spPr>
          <a:xfrm>
            <a:off x="635000" y="457200"/>
            <a:ext cx="11290300" cy="6019799"/>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2018206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681283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49526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0994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60C446-6CB1-44A3-A74E-6FB4AF0231F5}" type="datetimeFigureOut">
              <a:rPr lang="en-US" smtClean="0"/>
              <a:t>5/1/2019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3A142A-D24A-413B-90C5-E160E7C05A0A}" type="slidenum">
              <a:rPr lang="en-US" smtClean="0"/>
              <a:t>‹#›</a:t>
            </a:fld>
            <a:endParaRPr lang="en-US"/>
          </a:p>
        </p:txBody>
      </p:sp>
    </p:spTree>
    <p:extLst>
      <p:ext uri="{BB962C8B-B14F-4D97-AF65-F5344CB8AC3E}">
        <p14:creationId xmlns:p14="http://schemas.microsoft.com/office/powerpoint/2010/main" val="113598000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0664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904292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185495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031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51704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99412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42637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2956838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8616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pic>
        <p:nvPicPr>
          <p:cNvPr id="44" name="Image 6" descr="Log_AXIANS_CRVB.jpg">
            <a:extLst>
              <a:ext uri="{FF2B5EF4-FFF2-40B4-BE49-F238E27FC236}">
                <a16:creationId xmlns:a16="http://schemas.microsoft.com/office/drawing/2014/main" id="{FCC66C4E-ED9E-46A4-8FEA-72EC6EDBE1CA}"/>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6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62991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59994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457004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575348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683813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943135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a:p>
        </p:txBody>
      </p:sp>
    </p:spTree>
    <p:extLst>
      <p:ext uri="{BB962C8B-B14F-4D97-AF65-F5344CB8AC3E}">
        <p14:creationId xmlns:p14="http://schemas.microsoft.com/office/powerpoint/2010/main" val="2958189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a:p>
        </p:txBody>
      </p:sp>
    </p:spTree>
    <p:extLst>
      <p:ext uri="{BB962C8B-B14F-4D97-AF65-F5344CB8AC3E}">
        <p14:creationId xmlns:p14="http://schemas.microsoft.com/office/powerpoint/2010/main" val="1194749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err="1"/>
              <a:t>titel</a:t>
            </a:r>
            <a:endParaRPr lang="fr-FR"/>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a:p>
        </p:txBody>
      </p:sp>
    </p:spTree>
    <p:extLst>
      <p:ext uri="{BB962C8B-B14F-4D97-AF65-F5344CB8AC3E}">
        <p14:creationId xmlns:p14="http://schemas.microsoft.com/office/powerpoint/2010/main" val="2603097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335327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817EA76E-BD62-42B7-BE2E-2B8DA50FD0C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099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726938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a:latin typeface="Arial" panose="020B0604020202020204" pitchFamily="34" charset="0"/>
                <a:cs typeface="Arial" panose="020B0604020202020204" pitchFamily="34" charset="0"/>
              </a:rPr>
              <a:t>THE BEST OF TECHNOLOGY</a:t>
            </a:r>
            <a:br>
              <a:rPr lang="fr-FR" sz="3733" b="1">
                <a:latin typeface="Arial" panose="020B0604020202020204" pitchFamily="34" charset="0"/>
                <a:cs typeface="Arial" panose="020B0604020202020204" pitchFamily="34" charset="0"/>
              </a:rPr>
            </a:br>
            <a:r>
              <a:rPr lang="fr-FR" sz="3733" b="1">
                <a:solidFill>
                  <a:schemeClr val="accent1"/>
                </a:solidFill>
                <a:latin typeface="Arial" panose="020B0604020202020204" pitchFamily="34" charset="0"/>
                <a:cs typeface="Arial" panose="020B0604020202020204" pitchFamily="34" charset="0"/>
              </a:rPr>
              <a:t>WITH A HUMAN TOUCH</a:t>
            </a:r>
            <a:endParaRPr lang="nl-NL" sz="3733"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7949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518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884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4040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78322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6052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2543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8796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13507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Tree>
    <p:extLst>
      <p:ext uri="{BB962C8B-B14F-4D97-AF65-F5344CB8AC3E}">
        <p14:creationId xmlns:p14="http://schemas.microsoft.com/office/powerpoint/2010/main" val="3654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0862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3701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873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50053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40374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562102"/>
            <a:ext cx="11653523" cy="212716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4033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075110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1"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3" y="1796853"/>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1" y="1832856"/>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2"/>
            <a:ext cx="0" cy="1313987"/>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1"/>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2" y="2104244"/>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2" y="2225484"/>
            <a:ext cx="2659303" cy="886397"/>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5" y="2530185"/>
            <a:ext cx="5996440" cy="276999"/>
          </a:xfrm>
        </p:spPr>
        <p:txBody>
          <a:bodyPr lIns="0" tIns="0" rIns="0" bIns="0" anchor="ctr"/>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9" name="Text Placeholder 7"/>
          <p:cNvSpPr>
            <a:spLocks noGrp="1"/>
          </p:cNvSpPr>
          <p:nvPr>
            <p:ph type="body" sz="quarter" idx="13"/>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421972461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1"/>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3"/>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9" y="1796852"/>
            <a:ext cx="1789252" cy="1737875"/>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59" y="2473079"/>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7" cy="443199"/>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5"/>
            <a:ext cx="9513267" cy="276999"/>
          </a:xfrm>
        </p:spPr>
        <p:txBody>
          <a:bodyPr lIns="0" tIns="0" rIns="0" bIns="0" anchor="t" anchorCtr="0"/>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4963494"/>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5020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6" name="Image 6" descr="Log_AXIANS_CRVB.jpg">
            <a:extLst>
              <a:ext uri="{FF2B5EF4-FFF2-40B4-BE49-F238E27FC236}">
                <a16:creationId xmlns:a16="http://schemas.microsoft.com/office/drawing/2014/main" id="{5980A5BA-309E-4C55-AC8E-1054624991D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863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3514057"/>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51"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40" y="1052514"/>
            <a:ext cx="11704637" cy="572464"/>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5312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9" y="3042119"/>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51"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934775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200" y="1757363"/>
            <a:ext cx="5650637" cy="2049195"/>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1" cy="1979068"/>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76" marR="0" lvl="0" indent="-571376" algn="l" defTabSz="913993"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5440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06" lvl="0" indent="-336006"/>
            <a:r>
              <a:rPr lang="en-US" dirty="0"/>
              <a:t>Click to edit Master text styles</a:t>
            </a:r>
          </a:p>
        </p:txBody>
      </p:sp>
    </p:spTree>
    <p:extLst>
      <p:ext uri="{BB962C8B-B14F-4D97-AF65-F5344CB8AC3E}">
        <p14:creationId xmlns:p14="http://schemas.microsoft.com/office/powerpoint/2010/main" val="22991046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3"/>
            <a:ext cx="11704637" cy="1875727"/>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663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2514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3233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2"/>
            <a:ext cx="11653523" cy="212716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0296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6" y="1562102"/>
            <a:ext cx="11653523" cy="2181452"/>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4611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562102"/>
            <a:ext cx="11653523" cy="218145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1377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pic>
        <p:nvPicPr>
          <p:cNvPr id="73" name="Image 6" descr="Log_AXIANS_CRVB.jpg">
            <a:extLst>
              <a:ext uri="{FF2B5EF4-FFF2-40B4-BE49-F238E27FC236}">
                <a16:creationId xmlns:a16="http://schemas.microsoft.com/office/drawing/2014/main" id="{54644375-FC21-4952-8EE6-C569E3B3479A}"/>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61998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204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2274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4499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25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65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6"/>
            <a:ext cx="11294896"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Tree>
    <p:extLst>
      <p:ext uri="{BB962C8B-B14F-4D97-AF65-F5344CB8AC3E}">
        <p14:creationId xmlns:p14="http://schemas.microsoft.com/office/powerpoint/2010/main" val="17847415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6"/>
            <a:ext cx="11175844"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10" y="4146553"/>
            <a:ext cx="10487801" cy="914866"/>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3016449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3" y="2084174"/>
            <a:ext cx="8067823" cy="1793105"/>
          </a:xfrm>
          <a:noFill/>
        </p:spPr>
        <p:txBody>
          <a:bodyPr wrap="square" tIns="91440" bIns="91440" anchor="t" anchorCtr="0">
            <a:noAutofit/>
          </a:bodyPr>
          <a:lstStyle>
            <a:lvl1pPr>
              <a:defRPr sz="5880" spc="-99"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314424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182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20"/>
            <a:ext cx="11653523" cy="395309"/>
          </a:xfrm>
          <a:prstGeom prst="rect">
            <a:avLst/>
          </a:prstGeom>
          <a:noFill/>
          <a:ln w="12700">
            <a:noFill/>
            <a:miter lim="800000"/>
            <a:headEnd type="none" w="sm" len="sm"/>
            <a:tailEnd type="none" w="sm" len="sm"/>
          </a:ln>
          <a:effectLst/>
        </p:spPr>
        <p:txBody>
          <a:bodyPr vert="horz" wrap="square" lIns="179235" tIns="143387" rIns="179235" bIns="143387" numCol="1" anchor="t" anchorCtr="0" compatLnSpc="1">
            <a:prstTxWarp prst="textNoShape">
              <a:avLst/>
            </a:prstTxWarp>
            <a:spAutoFit/>
          </a:bodyPr>
          <a:lstStyle/>
          <a:p>
            <a:pPr marL="0" marR="0" lvl="0" indent="0" algn="l" defTabSz="913550"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3"/>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01224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pic>
        <p:nvPicPr>
          <p:cNvPr id="24" name="Image 6" descr="Log_AXIANS_CRVB.jpg">
            <a:extLst>
              <a:ext uri="{FF2B5EF4-FFF2-40B4-BE49-F238E27FC236}">
                <a16:creationId xmlns:a16="http://schemas.microsoft.com/office/drawing/2014/main" id="{14482187-C1C7-414B-ACAB-3BFA2D671BDD}"/>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399513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500600"/>
          </a:xfrm>
          <a:prstGeom prst="rect">
            <a:avLst/>
          </a:prstGeom>
        </p:spPr>
        <p:txBody>
          <a:bodyPr/>
          <a:lstStyle>
            <a:lvl1pPr marL="284673" indent="-28467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3" indent="-27534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86" indent="-28467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92" indent="-22400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94" indent="-22400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6651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7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620373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69679587"/>
      </p:ext>
    </p:extLst>
  </p:cSld>
  <p:clrMapOvr>
    <a:masterClrMapping/>
  </p:clrMapOvr>
  <p:transition>
    <p:fade/>
  </p:transition>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7" y="1905002"/>
            <a:ext cx="6164043" cy="1329595"/>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14" indent="-223789">
              <a:defRPr sz="1200">
                <a:solidFill>
                  <a:schemeClr val="tx1"/>
                </a:solidFill>
              </a:defRPr>
            </a:lvl3pPr>
            <a:lvl4pPr marL="509478" indent="-165064">
              <a:defRPr sz="1100">
                <a:solidFill>
                  <a:schemeClr val="tx1"/>
                </a:solidFill>
              </a:defRPr>
            </a:lvl4pPr>
            <a:lvl5pPr marL="974514" indent="-223789">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5" cy="492443"/>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8" y="1475441"/>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48322486"/>
      </p:ext>
    </p:extLst>
  </p:cSld>
  <p:clrMapOvr>
    <a:masterClrMapping/>
  </p:clrMapOvr>
  <p:transition>
    <p:fade/>
  </p:transition>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FA15A317-E1FD-4430-9064-36E69D31F355}" type="datetimeFigureOut">
              <a:rPr lang="sv-SE" smtClean="0"/>
              <a:t>2019-05-01</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pic>
        <p:nvPicPr>
          <p:cNvPr id="10" name="Bildobjekt 9"/>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11" name="Bildobjekt 10"/>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30651990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FA15A317-E1FD-4430-9064-36E69D31F355}" type="datetimeFigureOut">
              <a:rPr lang="sv-SE" smtClean="0"/>
              <a:t>2019-05-01</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937286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dirty="0"/>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A15A317-E1FD-4430-9064-36E69D31F355}" type="datetimeFigureOut">
              <a:rPr lang="sv-SE" smtClean="0"/>
              <a:t>2019-05-01</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37868453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A15A317-E1FD-4430-9064-36E69D31F355}" type="datetimeFigureOut">
              <a:rPr lang="sv-SE" smtClean="0"/>
              <a:t>2019-05-01</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68195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A15A317-E1FD-4430-9064-36E69D31F355}" type="datetimeFigureOut">
              <a:rPr lang="sv-SE" smtClean="0"/>
              <a:t>2019-05-01</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00248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A15A317-E1FD-4430-9064-36E69D31F355}" type="datetimeFigureOut">
              <a:rPr lang="sv-SE" smtClean="0"/>
              <a:t>2019-05-01</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4313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3683" y="6187924"/>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1051920F-747A-4F43-B8FF-C834C64AE6BB}"/>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88282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A15A317-E1FD-4430-9064-36E69D31F355}" type="datetimeFigureOut">
              <a:rPr lang="sv-SE" smtClean="0"/>
              <a:t>2019-05-01</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9585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2019-05-01</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26131039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2019-05-01</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1784134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FBD22349-5E18-4989-94A1-75AC9DB5DB2C}" type="datetimeFigureOut">
              <a:rPr lang="sv-SE" smtClean="0"/>
              <a:t>2019-05-01</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17545314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92267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5022201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644896383"/>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8608611"/>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3993779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5063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a:t>Click pour rajouter du texte</a:t>
            </a:r>
          </a:p>
        </p:txBody>
      </p:sp>
      <p:pic>
        <p:nvPicPr>
          <p:cNvPr id="54" name="Image 6" descr="Log_AXIANS_CRVB.jpg">
            <a:extLst>
              <a:ext uri="{FF2B5EF4-FFF2-40B4-BE49-F238E27FC236}">
                <a16:creationId xmlns:a16="http://schemas.microsoft.com/office/drawing/2014/main" id="{286F3FAE-E456-4F8A-ADE8-FAB0F9239498}"/>
              </a:ext>
            </a:extLst>
          </p:cNvPr>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859632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775558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7409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424776126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39306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99057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5681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92666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959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957780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179936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theme" Target="../theme/theme10.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jpe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file://localhost/Users/Lisa/Documents/Travail/1-%20Dossiers/MARS%202015/Masque%20AXIANS%20-%20Devis%20envoye/puceAxiansHD.png" TargetMode="Externa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3.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image" Target="../media/image2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image" Target="../media/image24.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image" Target="../media/image24.png"/><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theme" Target="../theme/theme8.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image" Target="../media/image1.emf"/><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image" Target="../media/image29.png"/><Relationship Id="rId2" Type="http://schemas.openxmlformats.org/officeDocument/2006/relationships/slideLayout" Target="../slideLayouts/slideLayout144.xml"/><Relationship Id="rId16" Type="http://schemas.openxmlformats.org/officeDocument/2006/relationships/theme" Target="../theme/theme9.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19" Type="http://schemas.openxmlformats.org/officeDocument/2006/relationships/image" Target="../media/image3.emf"/><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a:p>
            <a:pPr lvl="4"/>
            <a:r>
              <a:rPr lang="en-GB" err="1"/>
              <a:t>Cinquième</a:t>
            </a:r>
            <a:r>
              <a:rPr lang="en-GB"/>
              <a:t> </a:t>
            </a:r>
            <a:r>
              <a:rPr lang="en-GB" err="1"/>
              <a:t>niveau</a:t>
            </a:r>
            <a:endParaRPr lang="en-GB"/>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err="1"/>
              <a:t>Modifiez</a:t>
            </a:r>
            <a:r>
              <a:rPr lang="en-GB"/>
              <a:t> le style du titre</a:t>
            </a:r>
          </a:p>
        </p:txBody>
      </p:sp>
      <p:pic>
        <p:nvPicPr>
          <p:cNvPr id="9" name="Image 6" descr="Log_AXIANS_CRVB.jpg">
            <a:extLst>
              <a:ext uri="{FF2B5EF4-FFF2-40B4-BE49-F238E27FC236}">
                <a16:creationId xmlns:a16="http://schemas.microsoft.com/office/drawing/2014/main" id="{52BBB6B0-0EA1-43F7-BC1E-4858E398203D}"/>
              </a:ext>
            </a:extLst>
          </p:cNvPr>
          <p:cNvPicPr>
            <a:picLocks noChangeAspect="1"/>
          </p:cNvPicPr>
          <p:nvPr userDrawn="1"/>
        </p:nvPicPr>
        <p:blipFill>
          <a:blip r:embed="rId1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748369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5"/>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6"/>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157705"/>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2" r:link="rId23"/>
              </a:buBlip>
            </a:pPr>
            <a:r>
              <a:rPr lang="fr-FR"/>
              <a:t>First </a:t>
            </a:r>
            <a:r>
              <a:rPr lang="fr-FR" err="1"/>
              <a:t>level</a:t>
            </a:r>
            <a:r>
              <a:rPr lang="fr-FR"/>
              <a:t> ARIAL size 16 pt</a:t>
            </a:r>
          </a:p>
          <a:p>
            <a:pPr lvl="1"/>
            <a:r>
              <a:rPr lang="fr-FR"/>
              <a:t>Second </a:t>
            </a:r>
            <a:r>
              <a:rPr lang="fr-FR" err="1"/>
              <a:t>level</a:t>
            </a:r>
            <a:r>
              <a:rPr lang="fr-FR"/>
              <a:t> ARIAL size 14 pt</a:t>
            </a:r>
          </a:p>
          <a:p>
            <a:pPr lvl="2"/>
            <a:r>
              <a:rPr lang="fr-FR" err="1"/>
              <a:t>Third</a:t>
            </a:r>
            <a:r>
              <a:rPr lang="fr-FR"/>
              <a:t> </a:t>
            </a:r>
            <a:r>
              <a:rPr lang="fr-FR" err="1"/>
              <a:t>level</a:t>
            </a:r>
            <a:r>
              <a:rPr lang="fr-FR"/>
              <a:t> ARIAL 12 pt</a:t>
            </a:r>
          </a:p>
          <a:p>
            <a:pPr lvl="3"/>
            <a:r>
              <a:rPr lang="fr-FR" err="1"/>
              <a:t>Fourth</a:t>
            </a:r>
            <a:r>
              <a:rPr lang="fr-FR"/>
              <a:t> </a:t>
            </a:r>
            <a:r>
              <a:rPr lang="fr-FR" err="1"/>
              <a:t>level</a:t>
            </a:r>
            <a:r>
              <a:rPr lang="fr-FR"/>
              <a:t> ARIAL size 11 pt</a:t>
            </a:r>
          </a:p>
        </p:txBody>
      </p:sp>
      <p:pic>
        <p:nvPicPr>
          <p:cNvPr id="7" name="Image 6" descr="Log_AXIANS_CRVB.jpg"/>
          <p:cNvPicPr>
            <a:picLocks noChangeAspect="1"/>
          </p:cNvPicPr>
          <p:nvPr userDrawn="1"/>
        </p:nvPicPr>
        <p:blipFill>
          <a:blip r:embed="rId24"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a:latin typeface="Arial"/>
              <a:cs typeface="Arial"/>
            </a:endParaRPr>
          </a:p>
        </p:txBody>
      </p:sp>
      <p:pic>
        <p:nvPicPr>
          <p:cNvPr id="10" name="Image 9" descr="Log_AXIANS_CRVB.jpg"/>
          <p:cNvPicPr>
            <a:picLocks noChangeAspect="1"/>
          </p:cNvPicPr>
          <p:nvPr userDrawn="1"/>
        </p:nvPicPr>
        <p:blipFill>
          <a:blip r:embed="rId25">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2079139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5" r:id="rId20"/>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2" r:link="rId23"/>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506289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4"/>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5"/>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554939"/>
            <a:ext cx="11653521" cy="218145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50" y="2991036"/>
            <a:ext cx="6858623" cy="876557"/>
          </a:xfrm>
          <a:prstGeom prst="rect">
            <a:avLst/>
          </a:prstGeom>
        </p:spPr>
      </p:pic>
    </p:spTree>
    <p:extLst>
      <p:ext uri="{BB962C8B-B14F-4D97-AF65-F5344CB8AC3E}">
        <p14:creationId xmlns:p14="http://schemas.microsoft.com/office/powerpoint/2010/main" val="2006807858"/>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Lst>
  <p:transition>
    <p:fade/>
  </p:transition>
  <p:txStyles>
    <p:titleStyle>
      <a:lvl1pPr algn="l" defTabSz="913993"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06" marR="0" indent="-336006" algn="l" defTabSz="913993"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56" marR="0" indent="-236449" algn="l" defTabSz="913993"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16"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21"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28"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480"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478"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476"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472"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93" rtl="0" eaLnBrk="1" latinLnBrk="0" hangingPunct="1">
        <a:defRPr sz="1765" kern="1200">
          <a:solidFill>
            <a:schemeClr val="tx1"/>
          </a:solidFill>
          <a:latin typeface="+mn-lt"/>
          <a:ea typeface="+mn-ea"/>
          <a:cs typeface="+mn-cs"/>
        </a:defRPr>
      </a:lvl1pPr>
      <a:lvl2pPr marL="456995" algn="l" defTabSz="913993" rtl="0" eaLnBrk="1" latinLnBrk="0" hangingPunct="1">
        <a:defRPr sz="1765" kern="1200">
          <a:solidFill>
            <a:schemeClr val="tx1"/>
          </a:solidFill>
          <a:latin typeface="+mn-lt"/>
          <a:ea typeface="+mn-ea"/>
          <a:cs typeface="+mn-cs"/>
        </a:defRPr>
      </a:lvl2pPr>
      <a:lvl3pPr marL="913993" algn="l" defTabSz="913993" rtl="0" eaLnBrk="1" latinLnBrk="0" hangingPunct="1">
        <a:defRPr sz="1765" kern="1200">
          <a:solidFill>
            <a:schemeClr val="tx1"/>
          </a:solidFill>
          <a:latin typeface="+mn-lt"/>
          <a:ea typeface="+mn-ea"/>
          <a:cs typeface="+mn-cs"/>
        </a:defRPr>
      </a:lvl3pPr>
      <a:lvl4pPr marL="1370990" algn="l" defTabSz="913993" rtl="0" eaLnBrk="1" latinLnBrk="0" hangingPunct="1">
        <a:defRPr sz="1765" kern="1200">
          <a:solidFill>
            <a:schemeClr val="tx1"/>
          </a:solidFill>
          <a:latin typeface="+mn-lt"/>
          <a:ea typeface="+mn-ea"/>
          <a:cs typeface="+mn-cs"/>
        </a:defRPr>
      </a:lvl4pPr>
      <a:lvl5pPr marL="1827986" algn="l" defTabSz="913993" rtl="0" eaLnBrk="1" latinLnBrk="0" hangingPunct="1">
        <a:defRPr sz="1765" kern="1200">
          <a:solidFill>
            <a:schemeClr val="tx1"/>
          </a:solidFill>
          <a:latin typeface="+mn-lt"/>
          <a:ea typeface="+mn-ea"/>
          <a:cs typeface="+mn-cs"/>
        </a:defRPr>
      </a:lvl5pPr>
      <a:lvl6pPr marL="2284983" algn="l" defTabSz="913993" rtl="0" eaLnBrk="1" latinLnBrk="0" hangingPunct="1">
        <a:defRPr sz="1765" kern="1200">
          <a:solidFill>
            <a:schemeClr val="tx1"/>
          </a:solidFill>
          <a:latin typeface="+mn-lt"/>
          <a:ea typeface="+mn-ea"/>
          <a:cs typeface="+mn-cs"/>
        </a:defRPr>
      </a:lvl6pPr>
      <a:lvl7pPr marL="2741979" algn="l" defTabSz="913993" rtl="0" eaLnBrk="1" latinLnBrk="0" hangingPunct="1">
        <a:defRPr sz="1765" kern="1200">
          <a:solidFill>
            <a:schemeClr val="tx1"/>
          </a:solidFill>
          <a:latin typeface="+mn-lt"/>
          <a:ea typeface="+mn-ea"/>
          <a:cs typeface="+mn-cs"/>
        </a:defRPr>
      </a:lvl7pPr>
      <a:lvl8pPr marL="3198975" algn="l" defTabSz="913993" rtl="0" eaLnBrk="1" latinLnBrk="0" hangingPunct="1">
        <a:defRPr sz="1765" kern="1200">
          <a:solidFill>
            <a:schemeClr val="tx1"/>
          </a:solidFill>
          <a:latin typeface="+mn-lt"/>
          <a:ea typeface="+mn-ea"/>
          <a:cs typeface="+mn-cs"/>
        </a:defRPr>
      </a:lvl8pPr>
      <a:lvl9pPr marL="3655974" algn="l" defTabSz="9139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A317-E1FD-4430-9064-36E69D31F355}" type="datetimeFigureOut">
              <a:rPr lang="sv-SE" smtClean="0"/>
              <a:t>2019-05-01</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23857-EF42-49B7-B1AE-BFF52E589DE0}" type="slidenum">
              <a:rPr lang="sv-SE" smtClean="0"/>
              <a:t>‹#›</a:t>
            </a:fld>
            <a:endParaRPr lang="sv-SE"/>
          </a:p>
        </p:txBody>
      </p:sp>
      <p:sp>
        <p:nvSpPr>
          <p:cNvPr id="8" name="Rektangel 7"/>
          <p:cNvSpPr/>
          <p:nvPr userDrawn="1"/>
        </p:nvSpPr>
        <p:spPr>
          <a:xfrm>
            <a:off x="0" y="0"/>
            <a:ext cx="12192000" cy="6858000"/>
          </a:xfrm>
          <a:prstGeom prst="rect">
            <a:avLst/>
          </a:prstGeom>
          <a:solidFill>
            <a:srgbClr val="0018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6514154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26EB9C9-4BCB-46E5-B3B3-09AD3677738B}" type="datetimeFigureOut">
              <a:rPr lang="sv-SE" smtClean="0"/>
              <a:pPr/>
              <a:t>2019-05-01</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325901072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29829233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44421076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8"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pic>
        <p:nvPicPr>
          <p:cNvPr id="7" name="Imag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416302207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8"/>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9"/>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9.xml"/></Relationships>
</file>

<file path=ppt/slides/_rels/slide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159.xml"/></Relationships>
</file>

<file path=ppt/slides/_rels/slide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5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2.xml"/><Relationship Id="rId5" Type="http://schemas.openxmlformats.org/officeDocument/2006/relationships/image" Target="../media/image88.png"/><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2" Type="http://schemas.openxmlformats.org/officeDocument/2006/relationships/hyperlink" Target="https://restapi3.jasper.com/rws/api/v1" TargetMode="External"/><Relationship Id="rId1" Type="http://schemas.openxmlformats.org/officeDocument/2006/relationships/slideLayout" Target="../slideLayouts/slideLayout16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171.xml"/></Relationships>
</file>

<file path=ppt/slides/_rels/slide2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171.xml"/><Relationship Id="rId6" Type="http://schemas.openxmlformats.org/officeDocument/2006/relationships/image" Target="../media/image93.png"/><Relationship Id="rId11" Type="http://schemas.openxmlformats.org/officeDocument/2006/relationships/image" Target="../media/image86.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xml"/><Relationship Id="rId1" Type="http://schemas.openxmlformats.org/officeDocument/2006/relationships/slideLayout" Target="../slideLayouts/slideLayout171.xml"/><Relationship Id="rId5" Type="http://schemas.openxmlformats.org/officeDocument/2006/relationships/image" Target="../media/image97.pn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59.xml"/><Relationship Id="rId5" Type="http://schemas.openxmlformats.org/officeDocument/2006/relationships/image" Target="../media/image101.png"/><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59.xml"/></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2.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43.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s>
</file>

<file path=ppt/slides/_rels/slide3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59.xml"/></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9.xml"/><Relationship Id="rId5" Type="http://schemas.openxmlformats.org/officeDocument/2006/relationships/image" Target="../media/image107.png"/><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1.png"/><Relationship Id="rId2" Type="http://schemas.openxmlformats.org/officeDocument/2006/relationships/image" Target="../media/image86.png"/><Relationship Id="rId1" Type="http://schemas.openxmlformats.org/officeDocument/2006/relationships/slideLayout" Target="../slideLayouts/slideLayout82.xml"/><Relationship Id="rId6" Type="http://schemas.openxmlformats.org/officeDocument/2006/relationships/image" Target="../media/image110.png"/><Relationship Id="rId5" Type="http://schemas.openxmlformats.org/officeDocument/2006/relationships/image" Target="../media/image76.png"/><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8.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1.png"/><Relationship Id="rId3" Type="http://schemas.openxmlformats.org/officeDocument/2006/relationships/image" Target="../media/image113.png"/><Relationship Id="rId7" Type="http://schemas.openxmlformats.org/officeDocument/2006/relationships/image" Target="../media/image116.png"/><Relationship Id="rId12" Type="http://schemas.openxmlformats.org/officeDocument/2006/relationships/image" Target="../media/image120.png"/><Relationship Id="rId2" Type="http://schemas.openxmlformats.org/officeDocument/2006/relationships/image" Target="../media/image112.png"/><Relationship Id="rId1" Type="http://schemas.openxmlformats.org/officeDocument/2006/relationships/slideLayout" Target="../slideLayouts/slideLayout159.xml"/><Relationship Id="rId6" Type="http://schemas.openxmlformats.org/officeDocument/2006/relationships/image" Target="../media/image110.png"/><Relationship Id="rId11" Type="http://schemas.openxmlformats.org/officeDocument/2006/relationships/image" Target="../media/image119.png"/><Relationship Id="rId5" Type="http://schemas.openxmlformats.org/officeDocument/2006/relationships/image" Target="../media/image115.png"/><Relationship Id="rId10" Type="http://schemas.openxmlformats.org/officeDocument/2006/relationships/image" Target="../media/image118.png"/><Relationship Id="rId4" Type="http://schemas.openxmlformats.org/officeDocument/2006/relationships/image" Target="../media/image114.png"/><Relationship Id="rId9" Type="http://schemas.openxmlformats.org/officeDocument/2006/relationships/image" Target="../media/image86.png"/><Relationship Id="rId14" Type="http://schemas.openxmlformats.org/officeDocument/2006/relationships/image" Target="../media/image122.png"/></Relationships>
</file>

<file path=ppt/slides/_rels/slide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6.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62.png"/><Relationship Id="rId11" Type="http://schemas.openxmlformats.org/officeDocument/2006/relationships/image" Target="../media/image57.png"/><Relationship Id="rId5" Type="http://schemas.openxmlformats.org/officeDocument/2006/relationships/image" Target="../media/image61.png"/><Relationship Id="rId10" Type="http://schemas.openxmlformats.org/officeDocument/2006/relationships/image" Target="../media/image55.png"/><Relationship Id="rId4" Type="http://schemas.openxmlformats.org/officeDocument/2006/relationships/image" Target="../media/image60.png"/><Relationship Id="rId9" Type="http://schemas.openxmlformats.org/officeDocument/2006/relationships/image" Target="../media/image65.png"/></Relationships>
</file>

<file path=ppt/slides/_rels/slide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32.png"/><Relationship Id="rId1" Type="http://schemas.openxmlformats.org/officeDocument/2006/relationships/slideLayout" Target="../slideLayouts/slideLayout15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4.png"/><Relationship Id="rId7" Type="http://schemas.openxmlformats.org/officeDocument/2006/relationships/image" Target="../media/image68.png"/><Relationship Id="rId2" Type="http://schemas.openxmlformats.org/officeDocument/2006/relationships/image" Target="../media/image73.png"/><Relationship Id="rId1" Type="http://schemas.openxmlformats.org/officeDocument/2006/relationships/slideLayout" Target="../slideLayouts/slideLayout159.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32.png"/><Relationship Id="rId10" Type="http://schemas.openxmlformats.org/officeDocument/2006/relationships/image" Target="../media/image71.png"/><Relationship Id="rId4" Type="http://schemas.openxmlformats.org/officeDocument/2006/relationships/image" Target="../media/image75.png"/><Relationship Id="rId9" Type="http://schemas.openxmlformats.org/officeDocument/2006/relationships/image" Target="../media/image70.png"/></Relationships>
</file>

<file path=ppt/slides/_rels/slide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2.png"/><Relationship Id="rId7"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Layout" Target="../slideLayouts/slideLayout15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9.xml"/></Relationships>
</file>

<file path=ppt/slides/_rels/slide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807ED9-CD91-4246-9EA0-12AD75C74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87" y="2483997"/>
            <a:ext cx="1368013" cy="1122803"/>
          </a:xfrm>
          <a:prstGeom prst="rect">
            <a:avLst/>
          </a:prstGeom>
        </p:spPr>
      </p:pic>
      <p:sp>
        <p:nvSpPr>
          <p:cNvPr id="9" name="TextBox 8">
            <a:extLst>
              <a:ext uri="{FF2B5EF4-FFF2-40B4-BE49-F238E27FC236}">
                <a16:creationId xmlns:a16="http://schemas.microsoft.com/office/drawing/2014/main" id="{FFB90D89-3DA1-4199-A817-0DD27696A071}"/>
              </a:ext>
            </a:extLst>
          </p:cNvPr>
          <p:cNvSpPr txBox="1"/>
          <p:nvPr/>
        </p:nvSpPr>
        <p:spPr>
          <a:xfrm>
            <a:off x="110509" y="3606800"/>
            <a:ext cx="5178725" cy="1384995"/>
          </a:xfrm>
          <a:prstGeom prst="rect">
            <a:avLst/>
          </a:prstGeom>
          <a:noFill/>
        </p:spPr>
        <p:txBody>
          <a:bodyPr wrap="none" rtlCol="0">
            <a:spAutoFit/>
          </a:bodyPr>
          <a:lstStyle/>
          <a:p>
            <a:r>
              <a:rPr lang="sv-SE" sz="4400" b="1" dirty="0">
                <a:solidFill>
                  <a:schemeClr val="bg1"/>
                </a:solidFill>
                <a:latin typeface="Segoe UI Light" panose="020B0502040204020203" pitchFamily="34" charset="0"/>
                <a:cs typeface="Segoe UI Light" panose="020B0502040204020203" pitchFamily="34" charset="0"/>
              </a:rPr>
              <a:t>microServiceBus.com</a:t>
            </a:r>
          </a:p>
          <a:p>
            <a:r>
              <a:rPr lang="sv-SE" sz="4000" dirty="0" err="1">
                <a:solidFill>
                  <a:schemeClr val="bg1"/>
                </a:solidFill>
                <a:latin typeface="Segoe UI Light" panose="020B0502040204020203" pitchFamily="34" charset="0"/>
                <a:cs typeface="Segoe UI Light" panose="020B0502040204020203" pitchFamily="34" charset="0"/>
              </a:rPr>
              <a:t>tutorial</a:t>
            </a:r>
            <a:endParaRPr lang="en-US" sz="2000" dirty="0">
              <a:solidFill>
                <a:schemeClr val="bg1"/>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6B750FBF-B372-436C-BE30-F1C96F72840B}"/>
              </a:ext>
            </a:extLst>
          </p:cNvPr>
          <p:cNvSpPr/>
          <p:nvPr/>
        </p:nvSpPr>
        <p:spPr bwMode="auto">
          <a:xfrm>
            <a:off x="7208196" y="3429001"/>
            <a:ext cx="4983804" cy="3526276"/>
          </a:xfrm>
          <a:prstGeom prst="rect">
            <a:avLst/>
          </a:prstGeom>
          <a:solidFill>
            <a:schemeClr val="bg1">
              <a:alpha val="74000"/>
            </a:schemeClr>
          </a:solidFill>
          <a:ln w="12700" cap="flat" cmpd="sng">
            <a:noFill/>
            <a:prstDash val="solid"/>
            <a:round/>
            <a:headEnd/>
            <a:tailEnd/>
          </a:ln>
          <a:effectLst/>
        </p:spPr>
        <p:txBody>
          <a:bodyPr vert="horz" wrap="square" lIns="91440" tIns="45720" rIns="91440" bIns="45720" numCol="1" rtlCol="0" anchor="ctr" anchorCtr="0" compatLnSpc="1">
            <a:prstTxWarp prst="textNoShape">
              <a:avLst/>
            </a:prstTxWarp>
          </a:bodyPr>
          <a:lstStyle/>
          <a:p>
            <a:pPr algn="ctr"/>
            <a:endParaRPr lang="en-US" dirty="0"/>
          </a:p>
        </p:txBody>
      </p:sp>
      <p:sp>
        <p:nvSpPr>
          <p:cNvPr id="5" name="TextBox 4">
            <a:extLst>
              <a:ext uri="{FF2B5EF4-FFF2-40B4-BE49-F238E27FC236}">
                <a16:creationId xmlns:a16="http://schemas.microsoft.com/office/drawing/2014/main" id="{9333F0FE-4B68-4408-B333-6AA7CF6DF467}"/>
              </a:ext>
            </a:extLst>
          </p:cNvPr>
          <p:cNvSpPr txBox="1"/>
          <p:nvPr/>
        </p:nvSpPr>
        <p:spPr>
          <a:xfrm>
            <a:off x="7629242" y="3668645"/>
            <a:ext cx="4141711" cy="3046988"/>
          </a:xfrm>
          <a:prstGeom prst="rect">
            <a:avLst/>
          </a:prstGeom>
          <a:noFill/>
        </p:spPr>
        <p:txBody>
          <a:bodyPr wrap="none" rtlCol="0">
            <a:spAutoFit/>
          </a:bodyPr>
          <a:lstStyle/>
          <a:p>
            <a:r>
              <a:rPr lang="en-US" sz="2400" b="1" dirty="0">
                <a:solidFill>
                  <a:srgbClr val="000000"/>
                </a:solidFill>
              </a:rPr>
              <a:t>Mikael Hakansson</a:t>
            </a:r>
          </a:p>
          <a:p>
            <a:r>
              <a:rPr lang="en-US" sz="2400" dirty="0">
                <a:solidFill>
                  <a:srgbClr val="000000"/>
                </a:solidFill>
              </a:rPr>
              <a:t>mikael.hakansson@axians.com</a:t>
            </a:r>
          </a:p>
          <a:p>
            <a:endParaRPr lang="en-US" sz="2400" dirty="0">
              <a:solidFill>
                <a:srgbClr val="000000"/>
              </a:solidFill>
            </a:endParaRPr>
          </a:p>
          <a:p>
            <a:r>
              <a:rPr lang="en-US" sz="2400" b="1" dirty="0">
                <a:solidFill>
                  <a:srgbClr val="000000"/>
                </a:solidFill>
              </a:rPr>
              <a:t>Aleyois </a:t>
            </a:r>
            <a:r>
              <a:rPr lang="en-US" sz="2400" b="1" dirty="0" err="1">
                <a:solidFill>
                  <a:srgbClr val="000000"/>
                </a:solidFill>
              </a:rPr>
              <a:t>Boix</a:t>
            </a:r>
            <a:r>
              <a:rPr lang="en-US" sz="2400" b="1" dirty="0">
                <a:solidFill>
                  <a:srgbClr val="000000"/>
                </a:solidFill>
              </a:rPr>
              <a:t> </a:t>
            </a:r>
            <a:r>
              <a:rPr lang="en-US" sz="2400" b="1" dirty="0" err="1">
                <a:solidFill>
                  <a:srgbClr val="000000"/>
                </a:solidFill>
              </a:rPr>
              <a:t>Chova</a:t>
            </a:r>
            <a:endParaRPr lang="en-US" sz="2400" b="1" dirty="0">
              <a:solidFill>
                <a:srgbClr val="000000"/>
              </a:solidFill>
            </a:endParaRPr>
          </a:p>
          <a:p>
            <a:r>
              <a:rPr lang="en-US" sz="2400" dirty="0">
                <a:solidFill>
                  <a:srgbClr val="000000"/>
                </a:solidFill>
              </a:rPr>
              <a:t>aleyois.boix-chova@axians.com</a:t>
            </a:r>
          </a:p>
          <a:p>
            <a:endParaRPr lang="en-US" sz="2400" dirty="0">
              <a:solidFill>
                <a:srgbClr val="000000"/>
              </a:solidFill>
            </a:endParaRPr>
          </a:p>
          <a:p>
            <a:r>
              <a:rPr lang="en-US" sz="2400" b="1" dirty="0">
                <a:solidFill>
                  <a:srgbClr val="000000"/>
                </a:solidFill>
              </a:rPr>
              <a:t>Patrik Sohlman</a:t>
            </a:r>
          </a:p>
          <a:p>
            <a:r>
              <a:rPr lang="en-US" sz="2400" dirty="0">
                <a:solidFill>
                  <a:srgbClr val="000000"/>
                </a:solidFill>
              </a:rPr>
              <a:t>patrik.sohlman@axians.com</a:t>
            </a:r>
          </a:p>
        </p:txBody>
      </p:sp>
    </p:spTree>
    <p:extLst>
      <p:ext uri="{BB962C8B-B14F-4D97-AF65-F5344CB8AC3E}">
        <p14:creationId xmlns:p14="http://schemas.microsoft.com/office/powerpoint/2010/main" val="380057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6B45-574C-418F-95E7-6F68706B6022}"/>
              </a:ext>
            </a:extLst>
          </p:cNvPr>
          <p:cNvSpPr>
            <a:spLocks noGrp="1"/>
          </p:cNvSpPr>
          <p:nvPr>
            <p:ph type="title"/>
          </p:nvPr>
        </p:nvSpPr>
        <p:spPr>
          <a:xfrm>
            <a:off x="938823" y="1425328"/>
            <a:ext cx="10515600" cy="1325563"/>
          </a:xfrm>
        </p:spPr>
        <p:txBody>
          <a:bodyPr/>
          <a:lstStyle/>
          <a:p>
            <a:pPr algn="ctr"/>
            <a:r>
              <a:rPr lang="en-US" dirty="0"/>
              <a:t>microServiceBus.com and related projects </a:t>
            </a:r>
            <a:r>
              <a:rPr lang="en-US" b="1" u="sng" dirty="0"/>
              <a:t>are property of Vinci-Energies!</a:t>
            </a:r>
          </a:p>
        </p:txBody>
      </p:sp>
      <p:pic>
        <p:nvPicPr>
          <p:cNvPr id="4" name="Picture 3">
            <a:extLst>
              <a:ext uri="{FF2B5EF4-FFF2-40B4-BE49-F238E27FC236}">
                <a16:creationId xmlns:a16="http://schemas.microsoft.com/office/drawing/2014/main" id="{7391A822-0B63-4BDA-877D-1BC9434F6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272" y="3965533"/>
            <a:ext cx="2000529" cy="781159"/>
          </a:xfrm>
          <a:prstGeom prst="rect">
            <a:avLst/>
          </a:prstGeom>
        </p:spPr>
      </p:pic>
      <p:pic>
        <p:nvPicPr>
          <p:cNvPr id="6" name="Picture 5">
            <a:extLst>
              <a:ext uri="{FF2B5EF4-FFF2-40B4-BE49-F238E27FC236}">
                <a16:creationId xmlns:a16="http://schemas.microsoft.com/office/drawing/2014/main" id="{7ADBE4B6-C748-4E23-A6BC-A23E76C38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859" y="4296831"/>
            <a:ext cx="1886213" cy="476316"/>
          </a:xfrm>
          <a:prstGeom prst="rect">
            <a:avLst/>
          </a:prstGeom>
        </p:spPr>
      </p:pic>
      <p:pic>
        <p:nvPicPr>
          <p:cNvPr id="8" name="Picture 7">
            <a:extLst>
              <a:ext uri="{FF2B5EF4-FFF2-40B4-BE49-F238E27FC236}">
                <a16:creationId xmlns:a16="http://schemas.microsoft.com/office/drawing/2014/main" id="{CA17ED8D-3B41-43F7-BA4D-32DC2FDCE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364" y="5367915"/>
            <a:ext cx="2000529" cy="485843"/>
          </a:xfrm>
          <a:prstGeom prst="rect">
            <a:avLst/>
          </a:prstGeom>
        </p:spPr>
      </p:pic>
      <p:pic>
        <p:nvPicPr>
          <p:cNvPr id="10" name="Picture 9">
            <a:extLst>
              <a:ext uri="{FF2B5EF4-FFF2-40B4-BE49-F238E27FC236}">
                <a16:creationId xmlns:a16="http://schemas.microsoft.com/office/drawing/2014/main" id="{F683F768-CC54-4DB7-876C-21E91C83D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792" y="4222744"/>
            <a:ext cx="2000529" cy="523948"/>
          </a:xfrm>
          <a:prstGeom prst="rect">
            <a:avLst/>
          </a:prstGeom>
        </p:spPr>
      </p:pic>
      <p:pic>
        <p:nvPicPr>
          <p:cNvPr id="12" name="Picture 11">
            <a:extLst>
              <a:ext uri="{FF2B5EF4-FFF2-40B4-BE49-F238E27FC236}">
                <a16:creationId xmlns:a16="http://schemas.microsoft.com/office/drawing/2014/main" id="{7C9A9F63-F41E-4ECD-912B-D7EE4BA86A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9300" y="5307025"/>
            <a:ext cx="2000529" cy="476316"/>
          </a:xfrm>
          <a:prstGeom prst="rect">
            <a:avLst/>
          </a:prstGeom>
        </p:spPr>
      </p:pic>
    </p:spTree>
    <p:extLst>
      <p:ext uri="{BB962C8B-B14F-4D97-AF65-F5344CB8AC3E}">
        <p14:creationId xmlns:p14="http://schemas.microsoft.com/office/powerpoint/2010/main" val="407944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Node.js?</a:t>
            </a:r>
          </a:p>
        </p:txBody>
      </p:sp>
      <p:sp>
        <p:nvSpPr>
          <p:cNvPr id="3" name="Content Placeholder 2"/>
          <p:cNvSpPr>
            <a:spLocks noGrp="1"/>
          </p:cNvSpPr>
          <p:nvPr>
            <p:ph idx="1"/>
          </p:nvPr>
        </p:nvSpPr>
        <p:spPr>
          <a:xfrm>
            <a:off x="1066800" y="3556000"/>
            <a:ext cx="10414000" cy="2499568"/>
          </a:xfrm>
        </p:spPr>
        <p:txBody>
          <a:bodyPr>
            <a:normAutofit/>
          </a:bodyPr>
          <a:lstStyle/>
          <a:p>
            <a:pPr marL="0" indent="0">
              <a:buNone/>
            </a:pPr>
            <a:r>
              <a:rPr lang="en-US" dirty="0"/>
              <a:t>Node.js® is a JavaScript runtime built on Chrome's V8 JavaScript engine. </a:t>
            </a:r>
          </a:p>
          <a:p>
            <a:pPr marL="0" indent="0">
              <a:buNone/>
            </a:pPr>
            <a:r>
              <a:rPr lang="en-US" dirty="0"/>
              <a:t>Node.js uses an single threaded, event-driven, non-blocking I/O model that makes it lightweight and efficient. </a:t>
            </a:r>
          </a:p>
          <a:p>
            <a:pPr marL="0" indent="0">
              <a:buNone/>
            </a:pPr>
            <a:r>
              <a:rPr lang="en-US" dirty="0"/>
              <a:t>Node.js is platform independent.</a:t>
            </a:r>
          </a:p>
        </p:txBody>
      </p:sp>
      <p:pic>
        <p:nvPicPr>
          <p:cNvPr id="1026" name="Picture 2" descr="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909" y="1690688"/>
            <a:ext cx="2337392" cy="143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641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JavaScript?</a:t>
            </a:r>
          </a:p>
        </p:txBody>
      </p:sp>
      <p:sp>
        <p:nvSpPr>
          <p:cNvPr id="3" name="Content Placeholder 2"/>
          <p:cNvSpPr>
            <a:spLocks noGrp="1"/>
          </p:cNvSpPr>
          <p:nvPr>
            <p:ph idx="1"/>
          </p:nvPr>
        </p:nvSpPr>
        <p:spPr>
          <a:xfrm>
            <a:off x="1130300" y="3995728"/>
            <a:ext cx="9781623" cy="2059840"/>
          </a:xfrm>
        </p:spPr>
        <p:txBody>
          <a:bodyPr/>
          <a:lstStyle/>
          <a:p>
            <a:pPr marL="0" indent="0">
              <a:buNone/>
            </a:pPr>
            <a:r>
              <a:rPr lang="en-US" dirty="0"/>
              <a:t>A </a:t>
            </a:r>
            <a:r>
              <a:rPr lang="en-US" b="1" dirty="0"/>
              <a:t>high-level</a:t>
            </a:r>
            <a:r>
              <a:rPr lang="en-US" dirty="0"/>
              <a:t>, </a:t>
            </a:r>
            <a:r>
              <a:rPr lang="en-US" b="1" dirty="0"/>
              <a:t>dynamic</a:t>
            </a:r>
            <a:r>
              <a:rPr lang="en-US" dirty="0"/>
              <a:t>, </a:t>
            </a:r>
            <a:r>
              <a:rPr lang="en-US" b="1" dirty="0"/>
              <a:t>untyped</a:t>
            </a:r>
            <a:r>
              <a:rPr lang="en-US" dirty="0"/>
              <a:t>, and </a:t>
            </a:r>
            <a:r>
              <a:rPr lang="en-US" b="1" dirty="0"/>
              <a:t>interpreted</a:t>
            </a:r>
            <a:r>
              <a:rPr lang="en-US" dirty="0"/>
              <a:t> programming language. It has been standardized in the ECMAScript language specification</a:t>
            </a:r>
            <a:endParaRPr lang="sv-SE" dirty="0"/>
          </a:p>
        </p:txBody>
      </p:sp>
      <p:pic>
        <p:nvPicPr>
          <p:cNvPr id="2050" name="Picture 2" descr="Image result for javascrip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627" y="1558795"/>
            <a:ext cx="4154746" cy="233571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630463" y="4236099"/>
            <a:ext cx="1735494" cy="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39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Node Package Manager (NPM)</a:t>
            </a:r>
          </a:p>
        </p:txBody>
      </p:sp>
      <p:pic>
        <p:nvPicPr>
          <p:cNvPr id="8194" name="Picture 2" descr="Image result for np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439" y="1737836"/>
            <a:ext cx="3847170" cy="1496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3132" y="3571559"/>
            <a:ext cx="9085735" cy="3108543"/>
          </a:xfrm>
          <a:prstGeom prst="rect">
            <a:avLst/>
          </a:prstGeom>
          <a:noFill/>
        </p:spPr>
        <p:txBody>
          <a:bodyPr wrap="square" rtlCol="0">
            <a:spAutoFit/>
          </a:bodyPr>
          <a:lstStyle/>
          <a:p>
            <a:r>
              <a:rPr lang="en-US" sz="2800" dirty="0">
                <a:latin typeface="Segoe UI Light" panose="020B0502040204020203" pitchFamily="34" charset="0"/>
                <a:cs typeface="Segoe UI Light" panose="020B0502040204020203" pitchFamily="34" charset="0"/>
              </a:rPr>
              <a:t>npm is the default package manager for the JavaScript runtime environment Node.js and allows users to consume and distribute JavaScript modules that are available on the registry.</a:t>
            </a:r>
          </a:p>
          <a:p>
            <a:endParaRPr lang="sv-SE" sz="2800" dirty="0">
              <a:latin typeface="Segoe UI Light" panose="020B0502040204020203" pitchFamily="34" charset="0"/>
              <a:cs typeface="Segoe UI Light" panose="020B0502040204020203" pitchFamily="34" charset="0"/>
            </a:endParaRPr>
          </a:p>
          <a:p>
            <a:r>
              <a:rPr lang="sv-SE" sz="2800" dirty="0">
                <a:latin typeface="Segoe UI Light" panose="020B0502040204020203" pitchFamily="34" charset="0"/>
                <a:cs typeface="Segoe UI Light" panose="020B0502040204020203" pitchFamily="34" charset="0"/>
              </a:rPr>
              <a:t>N</a:t>
            </a:r>
            <a:r>
              <a:rPr lang="en-US" sz="2800" dirty="0">
                <a:latin typeface="Segoe UI Light" panose="020B0502040204020203" pitchFamily="34" charset="0"/>
                <a:cs typeface="Segoe UI Light" panose="020B0502040204020203" pitchFamily="34" charset="0"/>
              </a:rPr>
              <a:t>pm has over 500K+ packages today, which is almost as much as Java, </a:t>
            </a:r>
            <a:r>
              <a:rPr lang="en-US" sz="2800" dirty="0" err="1">
                <a:latin typeface="Segoe UI Light" panose="020B0502040204020203" pitchFamily="34" charset="0"/>
                <a:cs typeface="Segoe UI Light" panose="020B0502040204020203" pitchFamily="34" charset="0"/>
              </a:rPr>
              <a:t>.Net</a:t>
            </a:r>
            <a:r>
              <a:rPr lang="en-US" sz="2800" dirty="0">
                <a:latin typeface="Segoe UI Light" panose="020B0502040204020203" pitchFamily="34" charset="0"/>
                <a:cs typeface="Segoe UI Light" panose="020B0502040204020203" pitchFamily="34" charset="0"/>
              </a:rPr>
              <a:t> and Python combined!</a:t>
            </a:r>
            <a:endParaRPr lang="en-GB"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54612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v-SE"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35E8DF43-8007-495D-8369-23551B0B03F2}"/>
              </a:ext>
            </a:extLst>
          </p:cNvPr>
          <p:cNvSpPr>
            <a:spLocks noGrp="1"/>
          </p:cNvSpPr>
          <p:nvPr>
            <p:ph type="title"/>
          </p:nvPr>
        </p:nvSpPr>
        <p:spPr/>
        <p:txBody>
          <a:bodyPr/>
          <a:lstStyle/>
          <a:p>
            <a:r>
              <a:rPr lang="en-US" dirty="0"/>
              <a:t>microServiceBus.com - Key concepts</a:t>
            </a:r>
          </a:p>
        </p:txBody>
      </p:sp>
      <p:sp>
        <p:nvSpPr>
          <p:cNvPr id="5" name="Oval 4">
            <a:extLst>
              <a:ext uri="{FF2B5EF4-FFF2-40B4-BE49-F238E27FC236}">
                <a16:creationId xmlns:a16="http://schemas.microsoft.com/office/drawing/2014/main" id="{78E0D486-600C-472F-9E33-069C85B4C646}"/>
              </a:ext>
            </a:extLst>
          </p:cNvPr>
          <p:cNvSpPr/>
          <p:nvPr/>
        </p:nvSpPr>
        <p:spPr>
          <a:xfrm>
            <a:off x="4316015" y="2046429"/>
            <a:ext cx="3559969" cy="355996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1EBA816-EBDC-4271-83E3-CA28E638535A}"/>
              </a:ext>
            </a:extLst>
          </p:cNvPr>
          <p:cNvSpPr txBox="1"/>
          <p:nvPr/>
        </p:nvSpPr>
        <p:spPr>
          <a:xfrm>
            <a:off x="5028623" y="1523209"/>
            <a:ext cx="21347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Organization</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57988DF6-35C6-4E82-8AA2-A04230C1BB3D}"/>
              </a:ext>
            </a:extLst>
          </p:cNvPr>
          <p:cNvSpPr txBox="1"/>
          <p:nvPr/>
        </p:nvSpPr>
        <p:spPr>
          <a:xfrm>
            <a:off x="7915568" y="3564803"/>
            <a:ext cx="11624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Nodes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766D67A9-3B6C-4029-9787-6DF3981A6D7B}"/>
              </a:ext>
            </a:extLst>
          </p:cNvPr>
          <p:cNvSpPr txBox="1"/>
          <p:nvPr/>
        </p:nvSpPr>
        <p:spPr>
          <a:xfrm>
            <a:off x="5590892" y="5630070"/>
            <a:ext cx="10102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Flows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FA7A9C00-7823-48B7-BB74-93B387A6A17F}"/>
              </a:ext>
            </a:extLst>
          </p:cNvPr>
          <p:cNvSpPr txBox="1"/>
          <p:nvPr/>
        </p:nvSpPr>
        <p:spPr>
          <a:xfrm>
            <a:off x="2915182" y="3564803"/>
            <a:ext cx="140083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Services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Callout: Line with Accent Bar 10">
            <a:extLst>
              <a:ext uri="{FF2B5EF4-FFF2-40B4-BE49-F238E27FC236}">
                <a16:creationId xmlns:a16="http://schemas.microsoft.com/office/drawing/2014/main" id="{6BF53855-1F6A-493F-B876-7DF6FAEFAA22}"/>
              </a:ext>
            </a:extLst>
          </p:cNvPr>
          <p:cNvSpPr/>
          <p:nvPr/>
        </p:nvSpPr>
        <p:spPr>
          <a:xfrm>
            <a:off x="373134" y="4345129"/>
            <a:ext cx="2243065" cy="797508"/>
          </a:xfrm>
          <a:prstGeom prst="accentCallout1">
            <a:avLst>
              <a:gd name="adj1" fmla="val 17158"/>
              <a:gd name="adj2" fmla="val 99629"/>
              <a:gd name="adj3" fmla="val -32414"/>
              <a:gd name="adj4" fmla="val 11828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Code interacting with HW or other services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solidFill>
                  <a:prstClr val="white"/>
                </a:solidFill>
                <a:latin typeface="Calibri" panose="020F0502020204030204"/>
              </a:rPr>
              <a:t>Inbound service</a:t>
            </a:r>
          </a:p>
          <a:p>
            <a:pPr marL="285750" lvl="0" indent="-285750">
              <a:buFont typeface="Arial" panose="020B0604020202020204" pitchFamily="34" charset="0"/>
              <a:buChar cha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Outbound</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lvl="0" indent="-285750">
              <a:buFont typeface="Arial" panose="020B0604020202020204" pitchFamily="34" charset="0"/>
              <a:buChar char="•"/>
            </a:pPr>
            <a:r>
              <a:rPr lang="en-US" i="1" dirty="0">
                <a:solidFill>
                  <a:prstClr val="white"/>
                </a:solidFill>
                <a:latin typeface="Calibri" panose="020F0502020204030204"/>
              </a:rPr>
              <a:t>Other</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allout: Line with Accent Bar 11">
            <a:extLst>
              <a:ext uri="{FF2B5EF4-FFF2-40B4-BE49-F238E27FC236}">
                <a16:creationId xmlns:a16="http://schemas.microsoft.com/office/drawing/2014/main" id="{B6135EB1-0935-4684-AA72-CE495058B22F}"/>
              </a:ext>
            </a:extLst>
          </p:cNvPr>
          <p:cNvSpPr/>
          <p:nvPr/>
        </p:nvSpPr>
        <p:spPr>
          <a:xfrm>
            <a:off x="2806700" y="5897192"/>
            <a:ext cx="1996017" cy="797508"/>
          </a:xfrm>
          <a:prstGeom prst="accentCallout1">
            <a:avLst>
              <a:gd name="adj1" fmla="val 52192"/>
              <a:gd name="adj2" fmla="val 101327"/>
              <a:gd name="adj3" fmla="val 7397"/>
              <a:gd name="adj4" fmla="val 13300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Process execution of services</a:t>
            </a:r>
          </a:p>
        </p:txBody>
      </p:sp>
      <p:sp>
        <p:nvSpPr>
          <p:cNvPr id="13" name="Callout: Line with Accent Bar 12">
            <a:extLst>
              <a:ext uri="{FF2B5EF4-FFF2-40B4-BE49-F238E27FC236}">
                <a16:creationId xmlns:a16="http://schemas.microsoft.com/office/drawing/2014/main" id="{0F44F524-6F5F-4AE7-B08C-281A3AC38482}"/>
              </a:ext>
            </a:extLst>
          </p:cNvPr>
          <p:cNvSpPr/>
          <p:nvPr/>
        </p:nvSpPr>
        <p:spPr>
          <a:xfrm>
            <a:off x="9581201" y="4024115"/>
            <a:ext cx="2243065" cy="797508"/>
          </a:xfrm>
          <a:prstGeom prst="accentCallout1">
            <a:avLst>
              <a:gd name="adj1" fmla="val 23528"/>
              <a:gd name="adj2" fmla="val -587"/>
              <a:gd name="adj3" fmla="val 1028"/>
              <a:gd name="adj4" fmla="val -215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Cloud connected agent, hosting one or more flows</a:t>
            </a:r>
          </a:p>
        </p:txBody>
      </p:sp>
      <p:sp>
        <p:nvSpPr>
          <p:cNvPr id="14" name="Callout: Line with Accent Bar 13">
            <a:extLst>
              <a:ext uri="{FF2B5EF4-FFF2-40B4-BE49-F238E27FC236}">
                <a16:creationId xmlns:a16="http://schemas.microsoft.com/office/drawing/2014/main" id="{9107E6F8-0740-473E-82B4-82E1D4BED642}"/>
              </a:ext>
            </a:extLst>
          </p:cNvPr>
          <p:cNvSpPr/>
          <p:nvPr/>
        </p:nvSpPr>
        <p:spPr>
          <a:xfrm>
            <a:off x="8009785" y="1909554"/>
            <a:ext cx="2587477" cy="797508"/>
          </a:xfrm>
          <a:prstGeom prst="accentCallout1">
            <a:avLst>
              <a:gd name="adj1" fmla="val 23528"/>
              <a:gd name="adj2" fmla="val -587"/>
              <a:gd name="adj3" fmla="val -2156"/>
              <a:gd name="adj4" fmla="val -249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“Subscription” owning flows, services &amp; nodes</a:t>
            </a:r>
          </a:p>
        </p:txBody>
      </p:sp>
      <p:pic>
        <p:nvPicPr>
          <p:cNvPr id="15" name="Picture 14">
            <a:extLst>
              <a:ext uri="{FF2B5EF4-FFF2-40B4-BE49-F238E27FC236}">
                <a16:creationId xmlns:a16="http://schemas.microsoft.com/office/drawing/2014/main" id="{B56BAD91-B656-4614-8CC8-52E3B2E5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1901711" cy="1560839"/>
          </a:xfrm>
          <a:prstGeom prst="rect">
            <a:avLst/>
          </a:prstGeom>
        </p:spPr>
      </p:pic>
    </p:spTree>
    <p:extLst>
      <p:ext uri="{BB962C8B-B14F-4D97-AF65-F5344CB8AC3E}">
        <p14:creationId xmlns:p14="http://schemas.microsoft.com/office/powerpoint/2010/main" val="203260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5" presetClass="emph" presetSubtype="0" grpId="0" nodeType="withEffect">
                                  <p:stCondLst>
                                    <p:cond delay="0"/>
                                  </p:stCondLst>
                                  <p:iterate type="lt">
                                    <p:tmAbs val="25"/>
                                  </p:iterate>
                                  <p:childTnLst>
                                    <p:set>
                                      <p:cBhvr override="childStyle">
                                        <p:cTn id="9" dur="indefinite"/>
                                        <p:tgtEl>
                                          <p:spTgt spid="10"/>
                                        </p:tgtEl>
                                        <p:attrNameLst>
                                          <p:attrName>style.fontWeight</p:attrName>
                                        </p:attrNameLst>
                                      </p:cBhvr>
                                      <p:to>
                                        <p:strVal val="bold"/>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000"/>
                            </p:stCondLst>
                            <p:childTnLst>
                              <p:par>
                                <p:cTn id="20" presetID="15" presetClass="emph" presetSubtype="0" grpId="0" nodeType="afterEffect">
                                  <p:stCondLst>
                                    <p:cond delay="0"/>
                                  </p:stCondLst>
                                  <p:iterate type="lt">
                                    <p:tmAbs val="25"/>
                                  </p:iterate>
                                  <p:childTnLst>
                                    <p:set>
                                      <p:cBhvr override="childStyle">
                                        <p:cTn id="21" dur="indefinite"/>
                                        <p:tgtEl>
                                          <p:spTgt spid="9"/>
                                        </p:tgtEl>
                                        <p:attrNameLst>
                                          <p:attrName>style.fontWeight</p:attrName>
                                        </p:attrNameLst>
                                      </p:cBhvr>
                                      <p:to>
                                        <p:strVal val="bold"/>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000"/>
                            </p:stCondLst>
                            <p:childTnLst>
                              <p:par>
                                <p:cTn id="32" presetID="15" presetClass="emph" presetSubtype="0" grpId="0" nodeType="afterEffect">
                                  <p:stCondLst>
                                    <p:cond delay="0"/>
                                  </p:stCondLst>
                                  <p:iterate type="lt">
                                    <p:tmAbs val="25"/>
                                  </p:iterate>
                                  <p:childTnLst>
                                    <p:set>
                                      <p:cBhvr override="childStyle">
                                        <p:cTn id="33" dur="indefinite"/>
                                        <p:tgtEl>
                                          <p:spTgt spid="8"/>
                                        </p:tgtEl>
                                        <p:attrNameLst>
                                          <p:attrName>style.fontWeight</p:attrName>
                                        </p:attrNameLst>
                                      </p:cBhvr>
                                      <p:to>
                                        <p:strVal val="bold"/>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1000"/>
                            </p:stCondLst>
                            <p:childTnLst>
                              <p:par>
                                <p:cTn id="44" presetID="15" presetClass="emph" presetSubtype="0" grpId="0" nodeType="afterEffect">
                                  <p:stCondLst>
                                    <p:cond delay="0"/>
                                  </p:stCondLst>
                                  <p:iterate type="lt">
                                    <p:tmAbs val="25"/>
                                  </p:iterate>
                                  <p:childTnLst>
                                    <p:set>
                                      <p:cBhvr override="childStyle">
                                        <p:cTn id="45" dur="indefinite"/>
                                        <p:tgtEl>
                                          <p:spTgt spid="7"/>
                                        </p:tgtEl>
                                        <p:attrNameLst>
                                          <p:attrName>style.fontWeight</p:attrName>
                                        </p:attrNameLst>
                                      </p:cBhvr>
                                      <p:to>
                                        <p:strVal val="bold"/>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1" grpId="1" animBg="1"/>
      <p:bldP spid="12" grpId="0" animBg="1"/>
      <p:bldP spid="12" grpId="1" animBg="1"/>
      <p:bldP spid="13" grpId="0" animBg="1"/>
      <p:bldP spid="13" grpId="1" animBg="1"/>
      <p:bldP spid="14" grpId="0" animBg="1"/>
      <p:bldP spid="1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b="1" dirty="0"/>
              <a:t>Create IoT Hub and mSB Organization</a:t>
            </a:r>
          </a:p>
          <a:p>
            <a:r>
              <a:rPr lang="sv-SE" dirty="0">
                <a:solidFill>
                  <a:schemeClr val="tx1">
                    <a:lumMod val="50000"/>
                  </a:schemeClr>
                </a:solidFill>
              </a:rPr>
              <a:t>Integrate Cisco Jasper</a:t>
            </a:r>
          </a:p>
          <a:p>
            <a:r>
              <a:rPr lang="sv-SE" dirty="0">
                <a:solidFill>
                  <a:schemeClr val="tx1">
                    <a:lumMod val="50000"/>
                  </a:schemeClr>
                </a:solidFill>
              </a:rPr>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2837684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F38F-62C1-4FFC-AAAD-11E1A7C3F2AD}"/>
              </a:ext>
            </a:extLst>
          </p:cNvPr>
          <p:cNvSpPr>
            <a:spLocks noGrp="1"/>
          </p:cNvSpPr>
          <p:nvPr>
            <p:ph type="title"/>
          </p:nvPr>
        </p:nvSpPr>
        <p:spPr>
          <a:xfrm>
            <a:off x="838200" y="2535936"/>
            <a:ext cx="10515600" cy="1325563"/>
          </a:xfrm>
        </p:spPr>
        <p:txBody>
          <a:bodyPr>
            <a:normAutofit fontScale="90000"/>
          </a:bodyPr>
          <a:lstStyle/>
          <a:p>
            <a:pPr algn="ctr"/>
            <a:r>
              <a:rPr lang="sv-SE" sz="6000" b="1" dirty="0"/>
              <a:t>Lab #1 </a:t>
            </a:r>
            <a:br>
              <a:rPr lang="sv-SE" b="1" dirty="0"/>
            </a:br>
            <a:r>
              <a:rPr lang="sv-SE" b="1" dirty="0" err="1"/>
              <a:t>Create</a:t>
            </a:r>
            <a:r>
              <a:rPr lang="sv-SE" b="1" dirty="0"/>
              <a:t> IoT </a:t>
            </a:r>
            <a:r>
              <a:rPr lang="sv-SE" b="1" dirty="0" err="1"/>
              <a:t>Hub</a:t>
            </a:r>
            <a:r>
              <a:rPr lang="sv-SE" b="1" dirty="0"/>
              <a:t> and </a:t>
            </a:r>
            <a:r>
              <a:rPr lang="sv-SE" b="1" dirty="0" err="1"/>
              <a:t>mSB</a:t>
            </a:r>
            <a:r>
              <a:rPr lang="sv-SE" b="1" dirty="0"/>
              <a:t> </a:t>
            </a:r>
            <a:r>
              <a:rPr lang="sv-SE" b="1" dirty="0" err="1"/>
              <a:t>Organization</a:t>
            </a:r>
            <a:endParaRPr lang="en-US" dirty="0"/>
          </a:p>
        </p:txBody>
      </p:sp>
    </p:spTree>
    <p:extLst>
      <p:ext uri="{BB962C8B-B14F-4D97-AF65-F5344CB8AC3E}">
        <p14:creationId xmlns:p14="http://schemas.microsoft.com/office/powerpoint/2010/main" val="2089058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b="1" dirty="0"/>
              <a:t>Integrate Cisco Jasper</a:t>
            </a:r>
          </a:p>
          <a:p>
            <a:r>
              <a:rPr lang="sv-SE" dirty="0">
                <a:solidFill>
                  <a:schemeClr val="tx1">
                    <a:lumMod val="50000"/>
                  </a:schemeClr>
                </a:solidFill>
              </a:rPr>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err="1">
                <a:solidFill>
                  <a:schemeClr val="tx1">
                    <a:lumMod val="50000"/>
                  </a:schemeClr>
                </a:solidFill>
              </a:rPr>
              <a:t>Build</a:t>
            </a:r>
            <a:r>
              <a:rPr lang="sv-SE" dirty="0">
                <a:solidFill>
                  <a:schemeClr val="tx1">
                    <a:lumMod val="50000"/>
                  </a:schemeClr>
                </a:solidFill>
              </a:rPr>
              <a:t> a real </a:t>
            </a:r>
            <a:r>
              <a:rPr lang="sv-SE" dirty="0" err="1">
                <a:solidFill>
                  <a:schemeClr val="tx1">
                    <a:lumMod val="50000"/>
                  </a:schemeClr>
                </a:solidFill>
              </a:rPr>
              <a:t>world</a:t>
            </a:r>
            <a:r>
              <a:rPr lang="sv-SE" dirty="0">
                <a:solidFill>
                  <a:schemeClr val="tx1">
                    <a:lumMod val="50000"/>
                  </a:schemeClr>
                </a:solidFill>
              </a:rPr>
              <a:t> sensor to </a:t>
            </a:r>
            <a:r>
              <a:rPr lang="sv-SE" dirty="0" err="1">
                <a:solidFill>
                  <a:schemeClr val="tx1">
                    <a:lumMod val="50000"/>
                  </a:schemeClr>
                </a:solidFill>
              </a:rPr>
              <a:t>cloud</a:t>
            </a:r>
            <a:r>
              <a:rPr lang="sv-SE" dirty="0">
                <a:solidFill>
                  <a:schemeClr val="tx1">
                    <a:lumMod val="50000"/>
                  </a:schemeClr>
                </a:solidFill>
              </a:rPr>
              <a:t>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2631497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On-boarding</a:t>
            </a:r>
          </a:p>
        </p:txBody>
      </p:sp>
      <p:grpSp>
        <p:nvGrpSpPr>
          <p:cNvPr id="37" name="Group 36">
            <a:extLst>
              <a:ext uri="{FF2B5EF4-FFF2-40B4-BE49-F238E27FC236}">
                <a16:creationId xmlns:a16="http://schemas.microsoft.com/office/drawing/2014/main" id="{3D7C7D19-77AA-4FFD-9BE1-BC97013B32E9}"/>
              </a:ext>
            </a:extLst>
          </p:cNvPr>
          <p:cNvGrpSpPr/>
          <p:nvPr/>
        </p:nvGrpSpPr>
        <p:grpSpPr>
          <a:xfrm>
            <a:off x="9225112" y="1847435"/>
            <a:ext cx="2461800" cy="1570854"/>
            <a:chOff x="9225112" y="1847435"/>
            <a:chExt cx="2461800" cy="1570854"/>
          </a:xfrm>
        </p:grpSpPr>
        <p:sp>
          <p:nvSpPr>
            <p:cNvPr id="4" name="Rectangle: Rounded Corners 4">
              <a:extLst>
                <a:ext uri="{FF2B5EF4-FFF2-40B4-BE49-F238E27FC236}">
                  <a16:creationId xmlns:a16="http://schemas.microsoft.com/office/drawing/2014/main" id="{730CEEA5-76EB-43F2-849A-50049C49175C}"/>
                </a:ext>
              </a:extLst>
            </p:cNvPr>
            <p:cNvSpPr/>
            <p:nvPr/>
          </p:nvSpPr>
          <p:spPr bwMode="auto">
            <a:xfrm>
              <a:off x="9225112" y="1847435"/>
              <a:ext cx="2461800" cy="1570854"/>
            </a:xfrm>
            <a:prstGeom prst="roundRect">
              <a:avLst>
                <a:gd name="adj" fmla="val 0"/>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5" name="Picture 3">
              <a:extLst>
                <a:ext uri="{FF2B5EF4-FFF2-40B4-BE49-F238E27FC236}">
                  <a16:creationId xmlns:a16="http://schemas.microsoft.com/office/drawing/2014/main" id="{83DDD89F-6767-4F52-8433-931EB05E2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158" y="2414119"/>
              <a:ext cx="1905770" cy="400212"/>
            </a:xfrm>
            <a:prstGeom prst="rect">
              <a:avLst/>
            </a:prstGeom>
          </p:spPr>
        </p:pic>
      </p:grpSp>
      <p:grpSp>
        <p:nvGrpSpPr>
          <p:cNvPr id="38" name="Group 37">
            <a:extLst>
              <a:ext uri="{FF2B5EF4-FFF2-40B4-BE49-F238E27FC236}">
                <a16:creationId xmlns:a16="http://schemas.microsoft.com/office/drawing/2014/main" id="{7931146E-922A-445D-AFE7-EAE5F3640667}"/>
              </a:ext>
            </a:extLst>
          </p:cNvPr>
          <p:cNvGrpSpPr/>
          <p:nvPr/>
        </p:nvGrpSpPr>
        <p:grpSpPr>
          <a:xfrm>
            <a:off x="1171627" y="1847435"/>
            <a:ext cx="2461800" cy="1570854"/>
            <a:chOff x="1171627" y="1847435"/>
            <a:chExt cx="2461800" cy="1570854"/>
          </a:xfrm>
        </p:grpSpPr>
        <p:sp>
          <p:nvSpPr>
            <p:cNvPr id="6" name="Rectangle 24">
              <a:extLst>
                <a:ext uri="{FF2B5EF4-FFF2-40B4-BE49-F238E27FC236}">
                  <a16:creationId xmlns:a16="http://schemas.microsoft.com/office/drawing/2014/main" id="{CF023058-9494-46D5-9803-1165A15FC0D4}"/>
                </a:ext>
              </a:extLst>
            </p:cNvPr>
            <p:cNvSpPr/>
            <p:nvPr/>
          </p:nvSpPr>
          <p:spPr>
            <a:xfrm>
              <a:off x="1171627" y="1847435"/>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pic>
          <p:nvPicPr>
            <p:cNvPr id="12" name="Picture 11">
              <a:extLst>
                <a:ext uri="{FF2B5EF4-FFF2-40B4-BE49-F238E27FC236}">
                  <a16:creationId xmlns:a16="http://schemas.microsoft.com/office/drawing/2014/main" id="{FB4AA1E9-9A74-4552-9794-794E5E45B22A}"/>
                </a:ext>
              </a:extLst>
            </p:cNvPr>
            <p:cNvPicPr>
              <a:picLocks noChangeAspect="1"/>
            </p:cNvPicPr>
            <p:nvPr/>
          </p:nvPicPr>
          <p:blipFill>
            <a:blip r:embed="rId3"/>
            <a:stretch>
              <a:fillRect/>
            </a:stretch>
          </p:blipFill>
          <p:spPr>
            <a:xfrm>
              <a:off x="1879107" y="2184581"/>
              <a:ext cx="1046840" cy="859288"/>
            </a:xfrm>
            <a:prstGeom prst="rect">
              <a:avLst/>
            </a:prstGeom>
          </p:spPr>
        </p:pic>
      </p:grpSp>
      <p:grpSp>
        <p:nvGrpSpPr>
          <p:cNvPr id="13" name="Group 9">
            <a:extLst>
              <a:ext uri="{FF2B5EF4-FFF2-40B4-BE49-F238E27FC236}">
                <a16:creationId xmlns:a16="http://schemas.microsoft.com/office/drawing/2014/main" id="{44E4FFC1-1D55-42E9-9B7F-56FE6D203D17}"/>
              </a:ext>
            </a:extLst>
          </p:cNvPr>
          <p:cNvGrpSpPr/>
          <p:nvPr/>
        </p:nvGrpSpPr>
        <p:grpSpPr>
          <a:xfrm>
            <a:off x="5204008" y="1847435"/>
            <a:ext cx="2461800" cy="1570854"/>
            <a:chOff x="2843978" y="2057254"/>
            <a:chExt cx="2461800" cy="1570854"/>
          </a:xfrm>
        </p:grpSpPr>
        <p:sp>
          <p:nvSpPr>
            <p:cNvPr id="14" name="Rectangle 7">
              <a:extLst>
                <a:ext uri="{FF2B5EF4-FFF2-40B4-BE49-F238E27FC236}">
                  <a16:creationId xmlns:a16="http://schemas.microsoft.com/office/drawing/2014/main" id="{A8FE68E9-2D3B-467F-9790-4C44E62F2BEC}"/>
                </a:ext>
              </a:extLst>
            </p:cNvPr>
            <p:cNvSpPr/>
            <p:nvPr/>
          </p:nvSpPr>
          <p:spPr>
            <a:xfrm>
              <a:off x="2843978" y="205725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microServiceBus.com</a:t>
              </a:r>
            </a:p>
          </p:txBody>
        </p:sp>
        <p:pic>
          <p:nvPicPr>
            <p:cNvPr id="15" name="Picture 8">
              <a:extLst>
                <a:ext uri="{FF2B5EF4-FFF2-40B4-BE49-F238E27FC236}">
                  <a16:creationId xmlns:a16="http://schemas.microsoft.com/office/drawing/2014/main" id="{FBDBDF87-6B26-4C9C-85B7-A286C8347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044" y="2434752"/>
              <a:ext cx="879667" cy="721991"/>
            </a:xfrm>
            <a:prstGeom prst="rect">
              <a:avLst/>
            </a:prstGeom>
          </p:spPr>
        </p:pic>
      </p:grpSp>
      <p:pic>
        <p:nvPicPr>
          <p:cNvPr id="17" name="Picture 16">
            <a:extLst>
              <a:ext uri="{FF2B5EF4-FFF2-40B4-BE49-F238E27FC236}">
                <a16:creationId xmlns:a16="http://schemas.microsoft.com/office/drawing/2014/main" id="{91A27C0A-1BF9-4049-84C4-CD189C3A1DC7}"/>
              </a:ext>
            </a:extLst>
          </p:cNvPr>
          <p:cNvPicPr>
            <a:picLocks noChangeAspect="1"/>
          </p:cNvPicPr>
          <p:nvPr/>
        </p:nvPicPr>
        <p:blipFill>
          <a:blip r:embed="rId5"/>
          <a:stretch>
            <a:fillRect/>
          </a:stretch>
        </p:blipFill>
        <p:spPr>
          <a:xfrm>
            <a:off x="5628610" y="4914941"/>
            <a:ext cx="1612593" cy="1333767"/>
          </a:xfrm>
          <a:prstGeom prst="rect">
            <a:avLst/>
          </a:prstGeom>
        </p:spPr>
      </p:pic>
      <p:sp>
        <p:nvSpPr>
          <p:cNvPr id="18" name="Rectangle 24">
            <a:extLst>
              <a:ext uri="{FF2B5EF4-FFF2-40B4-BE49-F238E27FC236}">
                <a16:creationId xmlns:a16="http://schemas.microsoft.com/office/drawing/2014/main" id="{1DF8D479-BADF-477D-A768-5E890C76D7C4}"/>
              </a:ext>
            </a:extLst>
          </p:cNvPr>
          <p:cNvSpPr/>
          <p:nvPr/>
        </p:nvSpPr>
        <p:spPr>
          <a:xfrm>
            <a:off x="1173378" y="184706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sp>
        <p:nvSpPr>
          <p:cNvPr id="19" name="Rectangle 24">
            <a:extLst>
              <a:ext uri="{FF2B5EF4-FFF2-40B4-BE49-F238E27FC236}">
                <a16:creationId xmlns:a16="http://schemas.microsoft.com/office/drawing/2014/main" id="{7620A679-7A13-4807-9A97-C9561DD5CE1D}"/>
              </a:ext>
            </a:extLst>
          </p:cNvPr>
          <p:cNvSpPr/>
          <p:nvPr/>
        </p:nvSpPr>
        <p:spPr>
          <a:xfrm>
            <a:off x="5205759" y="1847522"/>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DEVICE MANAGEMENT</a:t>
            </a:r>
          </a:p>
        </p:txBody>
      </p:sp>
      <p:sp>
        <p:nvSpPr>
          <p:cNvPr id="20" name="Rectangle 24">
            <a:extLst>
              <a:ext uri="{FF2B5EF4-FFF2-40B4-BE49-F238E27FC236}">
                <a16:creationId xmlns:a16="http://schemas.microsoft.com/office/drawing/2014/main" id="{D0EA35BE-3059-488D-BDE0-F1CFD13C2753}"/>
              </a:ext>
            </a:extLst>
          </p:cNvPr>
          <p:cNvSpPr/>
          <p:nvPr/>
        </p:nvSpPr>
        <p:spPr>
          <a:xfrm>
            <a:off x="9225112" y="1842301"/>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SIM CARD MANAGEMENT</a:t>
            </a:r>
          </a:p>
        </p:txBody>
      </p:sp>
      <p:cxnSp>
        <p:nvCxnSpPr>
          <p:cNvPr id="22" name="Connector: Elbow 21">
            <a:extLst>
              <a:ext uri="{FF2B5EF4-FFF2-40B4-BE49-F238E27FC236}">
                <a16:creationId xmlns:a16="http://schemas.microsoft.com/office/drawing/2014/main" id="{5B0DC1C9-E7A9-4F65-AFA0-305B14EFDE34}"/>
              </a:ext>
            </a:extLst>
          </p:cNvPr>
          <p:cNvCxnSpPr>
            <a:stCxn id="17" idx="3"/>
            <a:endCxn id="4" idx="2"/>
          </p:cNvCxnSpPr>
          <p:nvPr/>
        </p:nvCxnSpPr>
        <p:spPr>
          <a:xfrm flipV="1">
            <a:off x="7241203" y="3418289"/>
            <a:ext cx="3214809" cy="2163536"/>
          </a:xfrm>
          <a:prstGeom prst="bentConnector2">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E517B8-3C24-4DED-B12D-AC4F01C106B7}"/>
              </a:ext>
            </a:extLst>
          </p:cNvPr>
          <p:cNvSpPr txBox="1"/>
          <p:nvPr/>
        </p:nvSpPr>
        <p:spPr>
          <a:xfrm>
            <a:off x="7895998" y="5724118"/>
            <a:ext cx="26582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 Activate SIM card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F459B95-58FD-454D-9A5B-D2E5591AF6BD}"/>
              </a:ext>
            </a:extLst>
          </p:cNvPr>
          <p:cNvSpPr txBox="1"/>
          <p:nvPr/>
        </p:nvSpPr>
        <p:spPr>
          <a:xfrm>
            <a:off x="6874741" y="4017225"/>
            <a:ext cx="23258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2. Request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4FC4FAD5-A348-4742-A5A0-E53EE763037A}"/>
              </a:ext>
            </a:extLst>
          </p:cNvPr>
          <p:cNvCxnSpPr/>
          <p:nvPr/>
        </p:nvCxnSpPr>
        <p:spPr>
          <a:xfrm flipV="1">
            <a:off x="6756400"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980A0D2-4837-48BF-984A-EE23620E6580}"/>
              </a:ext>
            </a:extLst>
          </p:cNvPr>
          <p:cNvCxnSpPr>
            <a:cxnSpLocks/>
          </p:cNvCxnSpPr>
          <p:nvPr/>
        </p:nvCxnSpPr>
        <p:spPr>
          <a:xfrm flipH="1">
            <a:off x="7665808" y="2099462"/>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E18FEB5-7905-4A04-814C-7B9B67DBCA47}"/>
              </a:ext>
            </a:extLst>
          </p:cNvPr>
          <p:cNvSpPr txBox="1"/>
          <p:nvPr/>
        </p:nvSpPr>
        <p:spPr>
          <a:xfrm>
            <a:off x="8015469" y="1223889"/>
            <a:ext cx="19537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 Notification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B843DAE2-ABF4-4B13-9E36-D8A035A3FF90}"/>
              </a:ext>
            </a:extLst>
          </p:cNvPr>
          <p:cNvCxnSpPr>
            <a:cxnSpLocks/>
          </p:cNvCxnSpPr>
          <p:nvPr/>
        </p:nvCxnSpPr>
        <p:spPr>
          <a:xfrm flipH="1">
            <a:off x="3644704" y="2095804"/>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A297812-2B7C-46DF-9824-AD98FD5F58A6}"/>
              </a:ext>
            </a:extLst>
          </p:cNvPr>
          <p:cNvSpPr txBox="1"/>
          <p:nvPr/>
        </p:nvSpPr>
        <p:spPr>
          <a:xfrm>
            <a:off x="3900669" y="1231448"/>
            <a:ext cx="23703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4. Register device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Arrow Connector 32">
            <a:extLst>
              <a:ext uri="{FF2B5EF4-FFF2-40B4-BE49-F238E27FC236}">
                <a16:creationId xmlns:a16="http://schemas.microsoft.com/office/drawing/2014/main" id="{6E86D54F-76B9-46FE-A864-A7D573399625}"/>
              </a:ext>
            </a:extLst>
          </p:cNvPr>
          <p:cNvCxnSpPr>
            <a:cxnSpLocks/>
          </p:cNvCxnSpPr>
          <p:nvPr/>
        </p:nvCxnSpPr>
        <p:spPr>
          <a:xfrm>
            <a:off x="3633427" y="3081969"/>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734326-B0EE-4713-92F9-B1FC7EEAD6FD}"/>
              </a:ext>
            </a:extLst>
          </p:cNvPr>
          <p:cNvSpPr txBox="1"/>
          <p:nvPr/>
        </p:nvSpPr>
        <p:spPr>
          <a:xfrm>
            <a:off x="3900669" y="3448566"/>
            <a:ext cx="18929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5. Credentials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a16="http://schemas.microsoft.com/office/drawing/2014/main" id="{B99915A8-035E-4F94-BB1E-2958E1471F5D}"/>
              </a:ext>
            </a:extLst>
          </p:cNvPr>
          <p:cNvCxnSpPr>
            <a:cxnSpLocks/>
          </p:cNvCxnSpPr>
          <p:nvPr/>
        </p:nvCxnSpPr>
        <p:spPr>
          <a:xfrm>
            <a:off x="5995074"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066F67A-B755-4A34-AFB8-AC1C16F688EC}"/>
              </a:ext>
            </a:extLst>
          </p:cNvPr>
          <p:cNvSpPr txBox="1"/>
          <p:nvPr/>
        </p:nvSpPr>
        <p:spPr>
          <a:xfrm>
            <a:off x="4445369" y="4009471"/>
            <a:ext cx="12809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6.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55B05269-FFED-4BC9-84E8-BDF5610AD8E2}"/>
              </a:ext>
            </a:extLst>
          </p:cNvPr>
          <p:cNvSpPr txBox="1"/>
          <p:nvPr/>
        </p:nvSpPr>
        <p:spPr>
          <a:xfrm>
            <a:off x="5726297" y="6315427"/>
            <a:ext cx="13452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DEVICE</a:t>
            </a:r>
          </a:p>
        </p:txBody>
      </p:sp>
      <p:cxnSp>
        <p:nvCxnSpPr>
          <p:cNvPr id="41" name="Connector: Elbow 40">
            <a:extLst>
              <a:ext uri="{FF2B5EF4-FFF2-40B4-BE49-F238E27FC236}">
                <a16:creationId xmlns:a16="http://schemas.microsoft.com/office/drawing/2014/main" id="{4A7438CF-77F9-4BDA-A86B-ECECF66F241A}"/>
              </a:ext>
            </a:extLst>
          </p:cNvPr>
          <p:cNvCxnSpPr>
            <a:stCxn id="17" idx="1"/>
            <a:endCxn id="18" idx="2"/>
          </p:cNvCxnSpPr>
          <p:nvPr/>
        </p:nvCxnSpPr>
        <p:spPr>
          <a:xfrm rot="10800000">
            <a:off x="2404278" y="3417919"/>
            <a:ext cx="3224332" cy="2163907"/>
          </a:xfrm>
          <a:prstGeom prst="bentConnector2">
            <a:avLst/>
          </a:prstGeom>
          <a:ln w="38100">
            <a:solidFill>
              <a:schemeClr val="bg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C4C20-23E8-4C8A-B3ED-E6C5957E3FFE}"/>
              </a:ext>
            </a:extLst>
          </p:cNvPr>
          <p:cNvSpPr txBox="1"/>
          <p:nvPr/>
        </p:nvSpPr>
        <p:spPr>
          <a:xfrm>
            <a:off x="1690550" y="5686942"/>
            <a:ext cx="24124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7. Send &amp; Receive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5150E51D-3FA4-45BB-B7AC-3E72374AB011}"/>
              </a:ext>
            </a:extLst>
          </p:cNvPr>
          <p:cNvGrpSpPr/>
          <p:nvPr/>
        </p:nvGrpSpPr>
        <p:grpSpPr>
          <a:xfrm>
            <a:off x="2404278" y="3417919"/>
            <a:ext cx="3224332" cy="2423820"/>
            <a:chOff x="2404278" y="3417919"/>
            <a:chExt cx="3224332" cy="2423820"/>
          </a:xfrm>
        </p:grpSpPr>
        <p:cxnSp>
          <p:nvCxnSpPr>
            <p:cNvPr id="45" name="Connector: Elbow 44">
              <a:extLst>
                <a:ext uri="{FF2B5EF4-FFF2-40B4-BE49-F238E27FC236}">
                  <a16:creationId xmlns:a16="http://schemas.microsoft.com/office/drawing/2014/main" id="{ED42F508-486A-4EBD-8E45-739AB57833B8}"/>
                </a:ext>
              </a:extLst>
            </p:cNvPr>
            <p:cNvCxnSpPr>
              <a:cxnSpLocks/>
              <a:stCxn id="17" idx="1"/>
              <a:endCxn id="18" idx="2"/>
            </p:cNvCxnSpPr>
            <p:nvPr/>
          </p:nvCxnSpPr>
          <p:spPr>
            <a:xfrm rot="10800000">
              <a:off x="2404278" y="3417919"/>
              <a:ext cx="3224332" cy="2163907"/>
            </a:xfrm>
            <a:prstGeom prst="bentConnector2">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FD9F930-A9DB-4728-BACB-D953CA77E611}"/>
                </a:ext>
              </a:extLst>
            </p:cNvPr>
            <p:cNvSpPr/>
            <p:nvPr/>
          </p:nvSpPr>
          <p:spPr>
            <a:xfrm>
              <a:off x="3429218" y="5321909"/>
              <a:ext cx="673787" cy="519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1"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sv-S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3704C83C-E5FA-4650-8597-C88858C4D823}"/>
              </a:ext>
            </a:extLst>
          </p:cNvPr>
          <p:cNvSpPr/>
          <p:nvPr/>
        </p:nvSpPr>
        <p:spPr>
          <a:xfrm>
            <a:off x="5129819" y="1753401"/>
            <a:ext cx="6557093" cy="17233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58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0"/>
                            </p:stCondLst>
                            <p:childTnLst>
                              <p:par>
                                <p:cTn id="42" presetID="10" presetClass="exit" presetSubtype="0" fill="hold" nodeType="after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par>
                          <p:cTn id="66" fill="hold">
                            <p:stCondLst>
                              <p:cond delay="500"/>
                            </p:stCondLst>
                            <p:childTnLst>
                              <p:par>
                                <p:cTn id="67" presetID="10" presetClass="exit" presetSubtype="0" fill="hold" nodeType="after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0"/>
                                        </p:tgtEl>
                                      </p:cBhvr>
                                    </p:animEffect>
                                    <p:set>
                                      <p:cBhvr>
                                        <p:cTn id="72" dur="1" fill="hold">
                                          <p:stCondLst>
                                            <p:cond delay="499"/>
                                          </p:stCondLst>
                                        </p:cTn>
                                        <p:tgtEl>
                                          <p:spTgt spid="3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500"/>
                            </p:stCondLst>
                            <p:childTnLst>
                              <p:par>
                                <p:cTn id="82" presetID="10" presetClass="exit" presetSubtype="0" fill="hold" nodeType="afterEffect">
                                  <p:stCondLst>
                                    <p:cond delay="0"/>
                                  </p:stCondLst>
                                  <p:childTnLst>
                                    <p:animEffect transition="out" filter="fade">
                                      <p:cBhvr>
                                        <p:cTn id="83" dur="500"/>
                                        <p:tgtEl>
                                          <p:spTgt spid="31"/>
                                        </p:tgtEl>
                                      </p:cBhvr>
                                    </p:animEffect>
                                    <p:set>
                                      <p:cBhvr>
                                        <p:cTn id="84" dur="1" fill="hold">
                                          <p:stCondLst>
                                            <p:cond delay="499"/>
                                          </p:stCondLst>
                                        </p:cTn>
                                        <p:tgtEl>
                                          <p:spTgt spid="31"/>
                                        </p:tgtEl>
                                        <p:attrNameLst>
                                          <p:attrName>style.visibility</p:attrName>
                                        </p:attrNameLst>
                                      </p:cBhvr>
                                      <p:to>
                                        <p:strVal val="hidden"/>
                                      </p:to>
                                    </p:set>
                                  </p:childTnLst>
                                </p:cTn>
                              </p:par>
                            </p:childTnLst>
                          </p:cTn>
                        </p:par>
                        <p:par>
                          <p:cTn id="85" fill="hold">
                            <p:stCondLst>
                              <p:cond delay="1000"/>
                            </p:stCondLst>
                            <p:childTnLst>
                              <p:par>
                                <p:cTn id="86" presetID="10" presetClass="exit" presetSubtype="0" fill="hold" grpId="1" nodeType="afterEffect">
                                  <p:stCondLst>
                                    <p:cond delay="0"/>
                                  </p:stCondLst>
                                  <p:childTnLst>
                                    <p:animEffect transition="out" filter="fade">
                                      <p:cBhvr>
                                        <p:cTn id="87" dur="500"/>
                                        <p:tgtEl>
                                          <p:spTgt spid="32"/>
                                        </p:tgtEl>
                                      </p:cBhvr>
                                    </p:animEffect>
                                    <p:set>
                                      <p:cBhvr>
                                        <p:cTn id="88" dur="1" fill="hold">
                                          <p:stCondLst>
                                            <p:cond delay="499"/>
                                          </p:stCondLst>
                                        </p:cTn>
                                        <p:tgtEl>
                                          <p:spTgt spid="3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33"/>
                                        </p:tgtEl>
                                      </p:cBhvr>
                                    </p:animEffect>
                                    <p:set>
                                      <p:cBhvr>
                                        <p:cTn id="93" dur="1" fill="hold">
                                          <p:stCondLst>
                                            <p:cond delay="499"/>
                                          </p:stCondLst>
                                        </p:cTn>
                                        <p:tgtEl>
                                          <p:spTgt spid="3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par>
                          <p:cTn id="105" fill="hold">
                            <p:stCondLst>
                              <p:cond delay="500"/>
                            </p:stCondLst>
                            <p:childTnLst>
                              <p:par>
                                <p:cTn id="106" presetID="10" presetClass="exit" presetSubtype="0" fill="hold" nodeType="afterEffect">
                                  <p:stCondLst>
                                    <p:cond delay="0"/>
                                  </p:stCondLst>
                                  <p:childTnLst>
                                    <p:animEffect transition="out" filter="fade">
                                      <p:cBhvr>
                                        <p:cTn id="107" dur="500"/>
                                        <p:tgtEl>
                                          <p:spTgt spid="26"/>
                                        </p:tgtEl>
                                      </p:cBhvr>
                                    </p:animEffect>
                                    <p:set>
                                      <p:cBhvr>
                                        <p:cTn id="108" dur="1" fill="hold">
                                          <p:stCondLst>
                                            <p:cond delay="499"/>
                                          </p:stCondLst>
                                        </p:cTn>
                                        <p:tgtEl>
                                          <p:spTgt spid="26"/>
                                        </p:tgtEl>
                                        <p:attrNameLst>
                                          <p:attrName>style.visibility</p:attrName>
                                        </p:attrNameLst>
                                      </p:cBhvr>
                                      <p:to>
                                        <p:strVal val="hidden"/>
                                      </p:to>
                                    </p:set>
                                  </p:childTnLst>
                                </p:cTn>
                              </p:par>
                            </p:childTnLst>
                          </p:cTn>
                        </p:par>
                        <p:par>
                          <p:cTn id="109" fill="hold">
                            <p:stCondLst>
                              <p:cond delay="1000"/>
                            </p:stCondLst>
                            <p:childTnLst>
                              <p:par>
                                <p:cTn id="110" presetID="10" presetClass="exit" presetSubtype="0" fill="hold" grpId="1" nodeType="afterEffect">
                                  <p:stCondLst>
                                    <p:cond delay="0"/>
                                  </p:stCondLst>
                                  <p:childTnLst>
                                    <p:animEffect transition="out" filter="fade">
                                      <p:cBhvr>
                                        <p:cTn id="111" dur="500"/>
                                        <p:tgtEl>
                                          <p:spTgt spid="24"/>
                                        </p:tgtEl>
                                      </p:cBhvr>
                                    </p:animEffect>
                                    <p:set>
                                      <p:cBhvr>
                                        <p:cTn id="112" dur="1" fill="hold">
                                          <p:stCondLst>
                                            <p:cond delay="499"/>
                                          </p:stCondLst>
                                        </p:cTn>
                                        <p:tgtEl>
                                          <p:spTgt spid="2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par>
                                <p:cTn id="121" presetID="10" presetClass="exit" presetSubtype="0" fill="hold" nodeType="withEffect">
                                  <p:stCondLst>
                                    <p:cond delay="0"/>
                                  </p:stCondLst>
                                  <p:childTnLst>
                                    <p:animEffect transition="out" filter="fade">
                                      <p:cBhvr>
                                        <p:cTn id="122" dur="500"/>
                                        <p:tgtEl>
                                          <p:spTgt spid="35"/>
                                        </p:tgtEl>
                                      </p:cBhvr>
                                    </p:animEffect>
                                    <p:set>
                                      <p:cBhvr>
                                        <p:cTn id="123" dur="1" fill="hold">
                                          <p:stCondLst>
                                            <p:cond delay="499"/>
                                          </p:stCondLst>
                                        </p:cTn>
                                        <p:tgtEl>
                                          <p:spTgt spid="3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3" grpId="0"/>
      <p:bldP spid="23" grpId="1"/>
      <p:bldP spid="24" grpId="0"/>
      <p:bldP spid="24" grpId="1"/>
      <p:bldP spid="30" grpId="0"/>
      <p:bldP spid="30" grpId="1"/>
      <p:bldP spid="32" grpId="0"/>
      <p:bldP spid="32" grpId="1"/>
      <p:bldP spid="34" grpId="0"/>
      <p:bldP spid="34" grpId="1"/>
      <p:bldP spid="36" grpId="0"/>
      <p:bldP spid="36" grpId="1"/>
      <p:bldP spid="42"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F38F-62C1-4FFC-AAAD-11E1A7C3F2AD}"/>
              </a:ext>
            </a:extLst>
          </p:cNvPr>
          <p:cNvSpPr>
            <a:spLocks noGrp="1"/>
          </p:cNvSpPr>
          <p:nvPr>
            <p:ph type="title"/>
          </p:nvPr>
        </p:nvSpPr>
        <p:spPr>
          <a:xfrm>
            <a:off x="889481" y="1121664"/>
            <a:ext cx="10515600" cy="1325563"/>
          </a:xfrm>
        </p:spPr>
        <p:txBody>
          <a:bodyPr>
            <a:normAutofit fontScale="90000"/>
          </a:bodyPr>
          <a:lstStyle/>
          <a:p>
            <a:pPr algn="ctr"/>
            <a:r>
              <a:rPr lang="sv-SE" sz="6000" b="1" dirty="0"/>
              <a:t>Lab #1 </a:t>
            </a:r>
            <a:br>
              <a:rPr lang="sv-SE" b="1" dirty="0"/>
            </a:br>
            <a:r>
              <a:rPr lang="sv-SE" b="1" dirty="0" err="1"/>
              <a:t>Integrate</a:t>
            </a:r>
            <a:r>
              <a:rPr lang="sv-SE" b="1" dirty="0"/>
              <a:t> Cisco </a:t>
            </a:r>
            <a:r>
              <a:rPr lang="sv-SE" b="1" dirty="0" err="1"/>
              <a:t>Jasper</a:t>
            </a:r>
            <a:endParaRPr lang="en-US" dirty="0"/>
          </a:p>
        </p:txBody>
      </p:sp>
      <p:sp>
        <p:nvSpPr>
          <p:cNvPr id="3" name="TextBox 2">
            <a:extLst>
              <a:ext uri="{FF2B5EF4-FFF2-40B4-BE49-F238E27FC236}">
                <a16:creationId xmlns:a16="http://schemas.microsoft.com/office/drawing/2014/main" id="{0CD3AF97-FD99-4736-82E5-AE98C04FF88D}"/>
              </a:ext>
            </a:extLst>
          </p:cNvPr>
          <p:cNvSpPr txBox="1"/>
          <p:nvPr/>
        </p:nvSpPr>
        <p:spPr>
          <a:xfrm>
            <a:off x="838200" y="3087624"/>
            <a:ext cx="10618163" cy="3416320"/>
          </a:xfrm>
          <a:prstGeom prst="rect">
            <a:avLst/>
          </a:prstGeom>
          <a:noFill/>
        </p:spPr>
        <p:txBody>
          <a:bodyPr wrap="none" rtlCol="0">
            <a:spAutoFit/>
          </a:bodyPr>
          <a:lstStyle/>
          <a:p>
            <a:r>
              <a:rPr lang="en-US" sz="3600" dirty="0"/>
              <a:t>Instance: </a:t>
            </a:r>
            <a:r>
              <a:rPr lang="en-US" sz="3600" dirty="0">
                <a:hlinkClick r:id="rId2"/>
              </a:rPr>
              <a:t>https://restapi3.jasper.com/rws/api/v1</a:t>
            </a:r>
            <a:endParaRPr lang="en-US" sz="3600" dirty="0"/>
          </a:p>
          <a:p>
            <a:r>
              <a:rPr lang="en-US" sz="3600" dirty="0"/>
              <a:t>User name: TUTORIALAPI</a:t>
            </a:r>
          </a:p>
          <a:p>
            <a:r>
              <a:rPr lang="en-US" sz="3600" dirty="0"/>
              <a:t>REST API key: 52098541-a1ed-4a33-84a2-13fbbf5723e2</a:t>
            </a:r>
          </a:p>
          <a:p>
            <a:r>
              <a:rPr lang="en-US" sz="3600" dirty="0"/>
              <a:t>Shared secret: Ignore</a:t>
            </a:r>
          </a:p>
          <a:p>
            <a:endParaRPr lang="en-US" sz="3600" dirty="0"/>
          </a:p>
          <a:p>
            <a:r>
              <a:rPr lang="en-US" sz="3600" dirty="0"/>
              <a:t>Trainer email: aleyois.boix-chova@axians.com</a:t>
            </a:r>
          </a:p>
        </p:txBody>
      </p:sp>
    </p:spTree>
    <p:extLst>
      <p:ext uri="{BB962C8B-B14F-4D97-AF65-F5344CB8AC3E}">
        <p14:creationId xmlns:p14="http://schemas.microsoft.com/office/powerpoint/2010/main" val="262215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b="1" dirty="0"/>
              <a:t>Day 1 Recap</a:t>
            </a:r>
          </a:p>
          <a:p>
            <a:r>
              <a:rPr lang="sv-SE" dirty="0">
                <a:solidFill>
                  <a:schemeClr val="tx1">
                    <a:lumMod val="50000"/>
                  </a:schemeClr>
                </a:solidFill>
              </a:rPr>
              <a:t>Create IoT Hub and mSB Organization</a:t>
            </a:r>
          </a:p>
          <a:p>
            <a:r>
              <a:rPr lang="sv-SE" dirty="0">
                <a:solidFill>
                  <a:schemeClr val="tx1">
                    <a:lumMod val="50000"/>
                  </a:schemeClr>
                </a:solidFill>
              </a:rPr>
              <a:t>Integrate Cisco Jasper</a:t>
            </a:r>
          </a:p>
          <a:p>
            <a:r>
              <a:rPr lang="sv-SE" dirty="0">
                <a:solidFill>
                  <a:schemeClr val="tx1">
                    <a:lumMod val="50000"/>
                  </a:schemeClr>
                </a:solidFill>
              </a:rPr>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protocols (skapa slides)</a:t>
            </a: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457568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b="1" dirty="0"/>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3947099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F38F-62C1-4FFC-AAAD-11E1A7C3F2AD}"/>
              </a:ext>
            </a:extLst>
          </p:cNvPr>
          <p:cNvSpPr>
            <a:spLocks noGrp="1"/>
          </p:cNvSpPr>
          <p:nvPr>
            <p:ph type="title"/>
          </p:nvPr>
        </p:nvSpPr>
        <p:spPr>
          <a:xfrm>
            <a:off x="838200" y="1487424"/>
            <a:ext cx="10515600" cy="1325563"/>
          </a:xfrm>
        </p:spPr>
        <p:txBody>
          <a:bodyPr>
            <a:normAutofit fontScale="90000"/>
          </a:bodyPr>
          <a:lstStyle/>
          <a:p>
            <a:pPr algn="ctr"/>
            <a:r>
              <a:rPr lang="sv-SE" sz="6000" b="1" dirty="0"/>
              <a:t>Lab #1 </a:t>
            </a:r>
            <a:br>
              <a:rPr lang="sv-SE" b="1" dirty="0"/>
            </a:br>
            <a:r>
              <a:rPr lang="sv-SE" b="1" dirty="0" err="1"/>
              <a:t>Provisioning</a:t>
            </a:r>
            <a:r>
              <a:rPr lang="sv-SE" b="1" dirty="0"/>
              <a:t> new gateways</a:t>
            </a:r>
            <a:endParaRPr lang="en-US" dirty="0"/>
          </a:p>
        </p:txBody>
      </p:sp>
    </p:spTree>
    <p:extLst>
      <p:ext uri="{BB962C8B-B14F-4D97-AF65-F5344CB8AC3E}">
        <p14:creationId xmlns:p14="http://schemas.microsoft.com/office/powerpoint/2010/main" val="3417398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dirty="0"/>
              <a:t>Provisioning new gateways</a:t>
            </a:r>
          </a:p>
          <a:p>
            <a:r>
              <a:rPr lang="sv-SE" b="1" dirty="0"/>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1839973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8643" y="19501"/>
            <a:ext cx="11653523" cy="899537"/>
          </a:xfrm>
        </p:spPr>
        <p:txBody>
          <a:bodyPr>
            <a:normAutofit/>
          </a:bodyPr>
          <a:lstStyle/>
          <a:p>
            <a:r>
              <a:rPr lang="sv-SE" dirty="0"/>
              <a:t>IoT </a:t>
            </a:r>
            <a:r>
              <a:rPr lang="sv-SE" dirty="0" err="1"/>
              <a:t>Message</a:t>
            </a:r>
            <a:r>
              <a:rPr lang="sv-SE" dirty="0"/>
              <a:t> Exchange </a:t>
            </a:r>
            <a:r>
              <a:rPr lang="sv-SE" dirty="0" err="1"/>
              <a:t>Patterns</a:t>
            </a:r>
            <a:endParaRPr lang="en-IN" sz="3921" dirty="0">
              <a:solidFill>
                <a:schemeClr val="tx2"/>
              </a:solidFill>
            </a:endParaRPr>
          </a:p>
        </p:txBody>
      </p:sp>
      <p:grpSp>
        <p:nvGrpSpPr>
          <p:cNvPr id="3" name="Group 2"/>
          <p:cNvGrpSpPr/>
          <p:nvPr/>
        </p:nvGrpSpPr>
        <p:grpSpPr>
          <a:xfrm>
            <a:off x="195241" y="4871533"/>
            <a:ext cx="2985662" cy="1417883"/>
            <a:chOff x="199155" y="4968721"/>
            <a:chExt cx="3045531" cy="1446314"/>
          </a:xfrm>
        </p:grpSpPr>
        <p:sp>
          <p:nvSpPr>
            <p:cNvPr id="31" name="TextBox 30"/>
            <p:cNvSpPr txBox="1"/>
            <p:nvPr/>
          </p:nvSpPr>
          <p:spPr>
            <a:xfrm>
              <a:off x="1213309" y="4968721"/>
              <a:ext cx="1003769"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Events</a:t>
              </a:r>
            </a:p>
          </p:txBody>
        </p:sp>
        <p:sp>
          <p:nvSpPr>
            <p:cNvPr id="32" name="TextBox 31"/>
            <p:cNvSpPr txBox="1"/>
            <p:nvPr/>
          </p:nvSpPr>
          <p:spPr>
            <a:xfrm>
              <a:off x="199155" y="5371672"/>
              <a:ext cx="3045531" cy="1043363"/>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Massive stream of information. Managed outside the </a:t>
              </a:r>
              <a:r>
                <a:rPr lang="en-GB" sz="1765" kern="0" dirty="0" err="1">
                  <a:gradFill>
                    <a:gsLst>
                      <a:gs pos="2917">
                        <a:srgbClr val="FFFFFF"/>
                      </a:gs>
                      <a:gs pos="30000">
                        <a:srgbClr val="FFFFFF"/>
                      </a:gs>
                    </a:gsLst>
                    <a:lin ang="5400000" scaled="0"/>
                  </a:gradFill>
                </a:rPr>
                <a:t>IoT</a:t>
              </a:r>
              <a:r>
                <a:rPr lang="en-GB" sz="1765" kern="0" dirty="0">
                  <a:gradFill>
                    <a:gsLst>
                      <a:gs pos="2917">
                        <a:srgbClr val="FFFFFF"/>
                      </a:gs>
                      <a:gs pos="30000">
                        <a:srgbClr val="FFFFFF"/>
                      </a:gs>
                    </a:gsLst>
                    <a:lin ang="5400000" scaled="0"/>
                  </a:gradFill>
                </a:rPr>
                <a:t> Hub</a:t>
              </a:r>
            </a:p>
          </p:txBody>
        </p:sp>
      </p:grpSp>
      <p:sp>
        <p:nvSpPr>
          <p:cNvPr id="54" name="Frame 5"/>
          <p:cNvSpPr>
            <a:spLocks noChangeAspect="1"/>
          </p:cNvSpPr>
          <p:nvPr/>
        </p:nvSpPr>
        <p:spPr bwMode="auto">
          <a:xfrm>
            <a:off x="1325986" y="1937082"/>
            <a:ext cx="724172" cy="72398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 name="Striped Right Arrow 8"/>
          <p:cNvSpPr/>
          <p:nvPr/>
        </p:nvSpPr>
        <p:spPr bwMode="auto">
          <a:xfrm rot="5400000">
            <a:off x="1025153" y="3186344"/>
            <a:ext cx="1325836" cy="466510"/>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pic>
        <p:nvPicPr>
          <p:cNvPr id="34" name="Picture 33">
            <a:extLst>
              <a:ext uri="{FF2B5EF4-FFF2-40B4-BE49-F238E27FC236}">
                <a16:creationId xmlns:a16="http://schemas.microsoft.com/office/drawing/2014/main" id="{75F3EC39-F6DB-4C31-9199-48A6D6CB1577}"/>
              </a:ext>
            </a:extLst>
          </p:cNvPr>
          <p:cNvPicPr>
            <a:picLocks noChangeAspect="1"/>
          </p:cNvPicPr>
          <p:nvPr/>
        </p:nvPicPr>
        <p:blipFill>
          <a:blip r:embed="rId3"/>
          <a:stretch>
            <a:fillRect/>
          </a:stretch>
        </p:blipFill>
        <p:spPr>
          <a:xfrm>
            <a:off x="1359982" y="4222927"/>
            <a:ext cx="656179" cy="656179"/>
          </a:xfrm>
          <a:prstGeom prst="rect">
            <a:avLst/>
          </a:prstGeom>
        </p:spPr>
      </p:pic>
      <p:grpSp>
        <p:nvGrpSpPr>
          <p:cNvPr id="13" name="Group 12">
            <a:extLst>
              <a:ext uri="{FF2B5EF4-FFF2-40B4-BE49-F238E27FC236}">
                <a16:creationId xmlns:a16="http://schemas.microsoft.com/office/drawing/2014/main" id="{EE631A5A-B616-40AB-A1C0-848C5FA59BCB}"/>
              </a:ext>
            </a:extLst>
          </p:cNvPr>
          <p:cNvGrpSpPr/>
          <p:nvPr/>
        </p:nvGrpSpPr>
        <p:grpSpPr>
          <a:xfrm>
            <a:off x="3056292" y="1944655"/>
            <a:ext cx="2985662" cy="4352334"/>
            <a:chOff x="3117576" y="1983152"/>
            <a:chExt cx="3045531" cy="4439607"/>
          </a:xfrm>
        </p:grpSpPr>
        <p:grpSp>
          <p:nvGrpSpPr>
            <p:cNvPr id="6" name="Group 5"/>
            <p:cNvGrpSpPr/>
            <p:nvPr/>
          </p:nvGrpSpPr>
          <p:grpSpPr>
            <a:xfrm>
              <a:off x="3117576" y="4976445"/>
              <a:ext cx="3045531" cy="1446314"/>
              <a:chOff x="9268706" y="4968721"/>
              <a:chExt cx="3045531" cy="1446314"/>
            </a:xfrm>
          </p:grpSpPr>
          <p:sp>
            <p:nvSpPr>
              <p:cNvPr id="50" name="TextBox 49"/>
              <p:cNvSpPr txBox="1"/>
              <p:nvPr/>
            </p:nvSpPr>
            <p:spPr>
              <a:xfrm>
                <a:off x="10043128" y="4968721"/>
                <a:ext cx="1384759"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Messaging</a:t>
                </a:r>
              </a:p>
            </p:txBody>
          </p:sp>
          <p:sp>
            <p:nvSpPr>
              <p:cNvPr id="51" name="TextBox 50"/>
              <p:cNvSpPr txBox="1"/>
              <p:nvPr/>
            </p:nvSpPr>
            <p:spPr>
              <a:xfrm>
                <a:off x="9268706" y="5371672"/>
                <a:ext cx="3045531" cy="1043363"/>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C2D communication using a pub</a:t>
                </a:r>
                <a:r>
                  <a:rPr lang="sv-SE" sz="1765" kern="0" dirty="0">
                    <a:gradFill>
                      <a:gsLst>
                        <a:gs pos="2917">
                          <a:srgbClr val="FFFFFF"/>
                        </a:gs>
                        <a:gs pos="30000">
                          <a:srgbClr val="FFFFFF"/>
                        </a:gs>
                      </a:gsLst>
                      <a:lin ang="5400000" scaled="0"/>
                    </a:gradFill>
                  </a:rPr>
                  <a:t>/</a:t>
                </a:r>
                <a:r>
                  <a:rPr lang="sv-SE" sz="1765" kern="0" dirty="0" err="1">
                    <a:gradFill>
                      <a:gsLst>
                        <a:gs pos="2917">
                          <a:srgbClr val="FFFFFF"/>
                        </a:gs>
                        <a:gs pos="30000">
                          <a:srgbClr val="FFFFFF"/>
                        </a:gs>
                      </a:gsLst>
                      <a:lin ang="5400000" scaled="0"/>
                    </a:gradFill>
                  </a:rPr>
                  <a:t>sub</a:t>
                </a:r>
                <a:r>
                  <a:rPr lang="sv-SE" sz="1765" kern="0" dirty="0">
                    <a:gradFill>
                      <a:gsLst>
                        <a:gs pos="2917">
                          <a:srgbClr val="FFFFFF"/>
                        </a:gs>
                        <a:gs pos="30000">
                          <a:srgbClr val="FFFFFF"/>
                        </a:gs>
                      </a:gsLst>
                      <a:lin ang="5400000" scaled="0"/>
                    </a:gradFill>
                  </a:rPr>
                  <a:t> </a:t>
                </a:r>
                <a:r>
                  <a:rPr lang="sv-SE" sz="1765" kern="0" dirty="0" err="1">
                    <a:gradFill>
                      <a:gsLst>
                        <a:gs pos="2917">
                          <a:srgbClr val="FFFFFF"/>
                        </a:gs>
                        <a:gs pos="30000">
                          <a:srgbClr val="FFFFFF"/>
                        </a:gs>
                      </a:gsLst>
                      <a:lin ang="5400000" scaled="0"/>
                    </a:gradFill>
                  </a:rPr>
                  <a:t>pattern</a:t>
                </a:r>
                <a:r>
                  <a:rPr lang="sv-SE" sz="1765" kern="0" dirty="0">
                    <a:gradFill>
                      <a:gsLst>
                        <a:gs pos="2917">
                          <a:srgbClr val="FFFFFF"/>
                        </a:gs>
                        <a:gs pos="30000">
                          <a:srgbClr val="FFFFFF"/>
                        </a:gs>
                      </a:gsLst>
                      <a:lin ang="5400000" scaled="0"/>
                    </a:gradFill>
                  </a:rPr>
                  <a:t> </a:t>
                </a:r>
                <a:r>
                  <a:rPr lang="sv-SE" sz="1765" kern="0" dirty="0" err="1">
                    <a:gradFill>
                      <a:gsLst>
                        <a:gs pos="2917">
                          <a:srgbClr val="FFFFFF"/>
                        </a:gs>
                        <a:gs pos="30000">
                          <a:srgbClr val="FFFFFF"/>
                        </a:gs>
                      </a:gsLst>
                      <a:lin ang="5400000" scaled="0"/>
                    </a:gradFill>
                  </a:rPr>
                  <a:t>using</a:t>
                </a:r>
                <a:r>
                  <a:rPr lang="sv-SE" sz="1765" kern="0" dirty="0">
                    <a:gradFill>
                      <a:gsLst>
                        <a:gs pos="2917">
                          <a:srgbClr val="FFFFFF"/>
                        </a:gs>
                        <a:gs pos="30000">
                          <a:srgbClr val="FFFFFF"/>
                        </a:gs>
                      </a:gsLst>
                      <a:lin ang="5400000" scaled="0"/>
                    </a:gradFill>
                  </a:rPr>
                  <a:t> </a:t>
                </a:r>
                <a:r>
                  <a:rPr lang="sv-SE" sz="1765" kern="0" dirty="0" err="1">
                    <a:gradFill>
                      <a:gsLst>
                        <a:gs pos="2917">
                          <a:srgbClr val="FFFFFF"/>
                        </a:gs>
                        <a:gs pos="30000">
                          <a:srgbClr val="FFFFFF"/>
                        </a:gs>
                      </a:gsLst>
                      <a:lin ang="5400000" scaled="0"/>
                    </a:gradFill>
                  </a:rPr>
                  <a:t>topics</a:t>
                </a:r>
                <a:r>
                  <a:rPr lang="sv-SE" sz="1765" kern="0" dirty="0">
                    <a:gradFill>
                      <a:gsLst>
                        <a:gs pos="2917">
                          <a:srgbClr val="FFFFFF"/>
                        </a:gs>
                        <a:gs pos="30000">
                          <a:srgbClr val="FFFFFF"/>
                        </a:gs>
                      </a:gsLst>
                      <a:lin ang="5400000" scaled="0"/>
                    </a:gradFill>
                  </a:rPr>
                  <a:t> &amp; </a:t>
                </a:r>
                <a:r>
                  <a:rPr lang="sv-SE" sz="1765" kern="0" dirty="0" err="1">
                    <a:gradFill>
                      <a:gsLst>
                        <a:gs pos="2917">
                          <a:srgbClr val="FFFFFF"/>
                        </a:gs>
                        <a:gs pos="30000">
                          <a:srgbClr val="FFFFFF"/>
                        </a:gs>
                      </a:gsLst>
                      <a:lin ang="5400000" scaled="0"/>
                    </a:gradFill>
                  </a:rPr>
                  <a:t>subscriptions</a:t>
                </a:r>
                <a:endParaRPr lang="en-GB" sz="1765" kern="0" dirty="0">
                  <a:gradFill>
                    <a:gsLst>
                      <a:gs pos="2917">
                        <a:srgbClr val="FFFFFF"/>
                      </a:gs>
                      <a:gs pos="30000">
                        <a:srgbClr val="FFFFFF"/>
                      </a:gs>
                    </a:gsLst>
                    <a:lin ang="5400000" scaled="0"/>
                  </a:gradFill>
                </a:endParaRPr>
              </a:p>
            </p:txBody>
          </p:sp>
        </p:grpSp>
        <p:sp>
          <p:nvSpPr>
            <p:cNvPr id="57" name="Frame 5"/>
            <p:cNvSpPr>
              <a:spLocks noChangeAspect="1"/>
            </p:cNvSpPr>
            <p:nvPr/>
          </p:nvSpPr>
          <p:spPr bwMode="auto">
            <a:xfrm>
              <a:off x="4270995" y="1983152"/>
              <a:ext cx="738693" cy="73849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4" name="Striped Right Arrow 63"/>
            <p:cNvSpPr/>
            <p:nvPr/>
          </p:nvSpPr>
          <p:spPr bwMode="auto">
            <a:xfrm rot="16200000">
              <a:off x="3964130" y="3236472"/>
              <a:ext cx="1352422" cy="475864"/>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pic>
          <p:nvPicPr>
            <p:cNvPr id="35" name="Picture 34">
              <a:extLst>
                <a:ext uri="{FF2B5EF4-FFF2-40B4-BE49-F238E27FC236}">
                  <a16:creationId xmlns:a16="http://schemas.microsoft.com/office/drawing/2014/main" id="{19FBBA48-3926-49AD-9E39-3056CAAAE818}"/>
                </a:ext>
              </a:extLst>
            </p:cNvPr>
            <p:cNvPicPr>
              <a:picLocks noChangeAspect="1"/>
            </p:cNvPicPr>
            <p:nvPr/>
          </p:nvPicPr>
          <p:blipFill>
            <a:blip r:embed="rId3"/>
            <a:stretch>
              <a:fillRect/>
            </a:stretch>
          </p:blipFill>
          <p:spPr>
            <a:xfrm>
              <a:off x="4298675" y="4307108"/>
              <a:ext cx="669337" cy="669337"/>
            </a:xfrm>
            <a:prstGeom prst="rect">
              <a:avLst/>
            </a:prstGeom>
          </p:spPr>
        </p:pic>
      </p:grpSp>
      <p:grpSp>
        <p:nvGrpSpPr>
          <p:cNvPr id="14" name="Group 13">
            <a:extLst>
              <a:ext uri="{FF2B5EF4-FFF2-40B4-BE49-F238E27FC236}">
                <a16:creationId xmlns:a16="http://schemas.microsoft.com/office/drawing/2014/main" id="{D88295D0-FF70-4DAA-8AAF-538B831A5D98}"/>
              </a:ext>
            </a:extLst>
          </p:cNvPr>
          <p:cNvGrpSpPr/>
          <p:nvPr/>
        </p:nvGrpSpPr>
        <p:grpSpPr>
          <a:xfrm>
            <a:off x="6173123" y="1937083"/>
            <a:ext cx="2985662" cy="4596842"/>
            <a:chOff x="6296906" y="1975428"/>
            <a:chExt cx="3045531" cy="4689018"/>
          </a:xfrm>
        </p:grpSpPr>
        <p:grpSp>
          <p:nvGrpSpPr>
            <p:cNvPr id="5" name="Group 4"/>
            <p:cNvGrpSpPr/>
            <p:nvPr/>
          </p:nvGrpSpPr>
          <p:grpSpPr>
            <a:xfrm>
              <a:off x="6296906" y="4968721"/>
              <a:ext cx="3045531" cy="1695725"/>
              <a:chOff x="6296906" y="4968721"/>
              <a:chExt cx="3045531" cy="1695725"/>
            </a:xfrm>
          </p:grpSpPr>
          <p:sp>
            <p:nvSpPr>
              <p:cNvPr id="44" name="TextBox 43"/>
              <p:cNvSpPr txBox="1"/>
              <p:nvPr/>
            </p:nvSpPr>
            <p:spPr>
              <a:xfrm>
                <a:off x="7155431" y="4968721"/>
                <a:ext cx="1231055"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Methods</a:t>
                </a:r>
              </a:p>
            </p:txBody>
          </p:sp>
          <p:sp>
            <p:nvSpPr>
              <p:cNvPr id="45" name="TextBox 44"/>
              <p:cNvSpPr txBox="1"/>
              <p:nvPr/>
            </p:nvSpPr>
            <p:spPr>
              <a:xfrm>
                <a:off x="6296906" y="5371672"/>
                <a:ext cx="3045531" cy="1292774"/>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Devices exposes methods that can called from a external applications using a request/response pattern</a:t>
                </a:r>
              </a:p>
            </p:txBody>
          </p:sp>
        </p:grpSp>
        <p:sp>
          <p:nvSpPr>
            <p:cNvPr id="55" name="Frame 5"/>
            <p:cNvSpPr>
              <a:spLocks noChangeAspect="1"/>
            </p:cNvSpPr>
            <p:nvPr/>
          </p:nvSpPr>
          <p:spPr bwMode="auto">
            <a:xfrm>
              <a:off x="7450325" y="1975428"/>
              <a:ext cx="738693" cy="73849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6" name="Striped Right Arrow 65"/>
            <p:cNvSpPr/>
            <p:nvPr/>
          </p:nvSpPr>
          <p:spPr bwMode="auto">
            <a:xfrm rot="5400000">
              <a:off x="7237250" y="2947985"/>
              <a:ext cx="622689" cy="475864"/>
            </a:xfrm>
            <a:prstGeom prst="stripedRightArrow">
              <a:avLst>
                <a:gd name="adj1" fmla="val 66677"/>
                <a:gd name="adj2" fmla="val 50000"/>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65" name="Striped Right Arrow 64"/>
            <p:cNvSpPr/>
            <p:nvPr/>
          </p:nvSpPr>
          <p:spPr bwMode="auto">
            <a:xfrm rot="16200000">
              <a:off x="7268142" y="3280504"/>
              <a:ext cx="1352422" cy="475864"/>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pic>
          <p:nvPicPr>
            <p:cNvPr id="36" name="Picture 35">
              <a:extLst>
                <a:ext uri="{FF2B5EF4-FFF2-40B4-BE49-F238E27FC236}">
                  <a16:creationId xmlns:a16="http://schemas.microsoft.com/office/drawing/2014/main" id="{9062E39E-6459-4DE9-A53F-79A93468C3AC}"/>
                </a:ext>
              </a:extLst>
            </p:cNvPr>
            <p:cNvPicPr>
              <a:picLocks noChangeAspect="1"/>
            </p:cNvPicPr>
            <p:nvPr/>
          </p:nvPicPr>
          <p:blipFill>
            <a:blip r:embed="rId3"/>
            <a:stretch>
              <a:fillRect/>
            </a:stretch>
          </p:blipFill>
          <p:spPr>
            <a:xfrm>
              <a:off x="7482182" y="4307108"/>
              <a:ext cx="669337" cy="669337"/>
            </a:xfrm>
            <a:prstGeom prst="rect">
              <a:avLst/>
            </a:prstGeom>
          </p:spPr>
        </p:pic>
      </p:grpSp>
      <p:grpSp>
        <p:nvGrpSpPr>
          <p:cNvPr id="15" name="Group 14">
            <a:extLst>
              <a:ext uri="{FF2B5EF4-FFF2-40B4-BE49-F238E27FC236}">
                <a16:creationId xmlns:a16="http://schemas.microsoft.com/office/drawing/2014/main" id="{825216F3-1284-456E-9E47-3F8BEE36E65E}"/>
              </a:ext>
            </a:extLst>
          </p:cNvPr>
          <p:cNvGrpSpPr/>
          <p:nvPr/>
        </p:nvGrpSpPr>
        <p:grpSpPr>
          <a:xfrm>
            <a:off x="9209908" y="1944654"/>
            <a:ext cx="2985662" cy="4596732"/>
            <a:chOff x="9394585" y="1983152"/>
            <a:chExt cx="3045531" cy="4688906"/>
          </a:xfrm>
        </p:grpSpPr>
        <p:grpSp>
          <p:nvGrpSpPr>
            <p:cNvPr id="4" name="Group 3"/>
            <p:cNvGrpSpPr/>
            <p:nvPr/>
          </p:nvGrpSpPr>
          <p:grpSpPr>
            <a:xfrm>
              <a:off x="9394585" y="4976445"/>
              <a:ext cx="3045531" cy="1695613"/>
              <a:chOff x="3172706" y="4968721"/>
              <a:chExt cx="3045531" cy="1695613"/>
            </a:xfrm>
          </p:grpSpPr>
          <p:sp>
            <p:nvSpPr>
              <p:cNvPr id="37" name="TextBox 36"/>
              <p:cNvSpPr txBox="1"/>
              <p:nvPr/>
            </p:nvSpPr>
            <p:spPr>
              <a:xfrm>
                <a:off x="4227481" y="4968721"/>
                <a:ext cx="869687"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State</a:t>
                </a:r>
              </a:p>
            </p:txBody>
          </p:sp>
          <p:sp>
            <p:nvSpPr>
              <p:cNvPr id="38" name="TextBox 37"/>
              <p:cNvSpPr txBox="1"/>
              <p:nvPr/>
            </p:nvSpPr>
            <p:spPr>
              <a:xfrm>
                <a:off x="3172706" y="5371672"/>
                <a:ext cx="3045531" cy="1292662"/>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Device state is exchanged using device-twin configuration stored in the </a:t>
                </a:r>
                <a:r>
                  <a:rPr lang="en-GB" sz="1765" kern="0" dirty="0" err="1">
                    <a:gradFill>
                      <a:gsLst>
                        <a:gs pos="2917">
                          <a:srgbClr val="FFFFFF"/>
                        </a:gs>
                        <a:gs pos="30000">
                          <a:srgbClr val="FFFFFF"/>
                        </a:gs>
                      </a:gsLst>
                      <a:lin ang="5400000" scaled="0"/>
                    </a:gradFill>
                  </a:rPr>
                  <a:t>IoT</a:t>
                </a:r>
                <a:r>
                  <a:rPr lang="en-GB" sz="1765" kern="0" dirty="0">
                    <a:gradFill>
                      <a:gsLst>
                        <a:gs pos="2917">
                          <a:srgbClr val="FFFFFF"/>
                        </a:gs>
                        <a:gs pos="30000">
                          <a:srgbClr val="FFFFFF"/>
                        </a:gs>
                      </a:gsLst>
                      <a:lin ang="5400000" scaled="0"/>
                    </a:gradFill>
                  </a:rPr>
                  <a:t> Hub.</a:t>
                </a:r>
              </a:p>
            </p:txBody>
          </p:sp>
        </p:grpSp>
        <p:sp>
          <p:nvSpPr>
            <p:cNvPr id="56" name="Frame 5"/>
            <p:cNvSpPr>
              <a:spLocks noChangeAspect="1"/>
            </p:cNvSpPr>
            <p:nvPr/>
          </p:nvSpPr>
          <p:spPr bwMode="auto">
            <a:xfrm>
              <a:off x="10548004" y="1983152"/>
              <a:ext cx="738693" cy="73849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Up-Down 6">
              <a:extLst>
                <a:ext uri="{FF2B5EF4-FFF2-40B4-BE49-F238E27FC236}">
                  <a16:creationId xmlns:a16="http://schemas.microsoft.com/office/drawing/2014/main" id="{B358D53D-3822-401B-A839-4BCB4D9FE937}"/>
                </a:ext>
              </a:extLst>
            </p:cNvPr>
            <p:cNvSpPr/>
            <p:nvPr/>
          </p:nvSpPr>
          <p:spPr bwMode="auto">
            <a:xfrm>
              <a:off x="10651898" y="2849949"/>
              <a:ext cx="522099" cy="1352422"/>
            </a:xfrm>
            <a:prstGeom prst="upDownArrow">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a:endParaRPr lang="sv-SE" sz="1961" dirty="0">
                <a:gradFill>
                  <a:gsLst>
                    <a:gs pos="16814">
                      <a:srgbClr val="FFFFFF"/>
                    </a:gs>
                    <a:gs pos="46000">
                      <a:srgbClr val="FFFFFF"/>
                    </a:gs>
                  </a:gsLst>
                  <a:lin ang="5400000" scaled="0"/>
                </a:gradFill>
              </a:endParaRPr>
            </a:p>
          </p:txBody>
        </p:sp>
        <p:pic>
          <p:nvPicPr>
            <p:cNvPr id="39" name="Picture 38">
              <a:extLst>
                <a:ext uri="{FF2B5EF4-FFF2-40B4-BE49-F238E27FC236}">
                  <a16:creationId xmlns:a16="http://schemas.microsoft.com/office/drawing/2014/main" id="{A29E80E5-203B-4063-AF1D-F4797612D86F}"/>
                </a:ext>
              </a:extLst>
            </p:cNvPr>
            <p:cNvPicPr>
              <a:picLocks noChangeAspect="1"/>
            </p:cNvPicPr>
            <p:nvPr/>
          </p:nvPicPr>
          <p:blipFill>
            <a:blip r:embed="rId3"/>
            <a:stretch>
              <a:fillRect/>
            </a:stretch>
          </p:blipFill>
          <p:spPr>
            <a:xfrm>
              <a:off x="10588205" y="4307108"/>
              <a:ext cx="669337" cy="669337"/>
            </a:xfrm>
            <a:prstGeom prst="rect">
              <a:avLst/>
            </a:prstGeom>
          </p:spPr>
        </p:pic>
      </p:grpSp>
    </p:spTree>
    <p:extLst>
      <p:ext uri="{BB962C8B-B14F-4D97-AF65-F5344CB8AC3E}">
        <p14:creationId xmlns:p14="http://schemas.microsoft.com/office/powerpoint/2010/main" val="2844577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0381" y="291548"/>
            <a:ext cx="11653523" cy="899537"/>
          </a:xfrm>
        </p:spPr>
        <p:txBody>
          <a:bodyPr/>
          <a:lstStyle/>
          <a:p>
            <a:r>
              <a:rPr lang="sv-SE" sz="4800" dirty="0"/>
              <a:t>IoT </a:t>
            </a:r>
            <a:r>
              <a:rPr lang="sv-SE" sz="4800" dirty="0" err="1"/>
              <a:t>Message</a:t>
            </a:r>
            <a:r>
              <a:rPr lang="sv-SE" sz="4800" dirty="0"/>
              <a:t> Exchange </a:t>
            </a:r>
            <a:r>
              <a:rPr lang="sv-SE" sz="4800" dirty="0" err="1"/>
              <a:t>Patterns</a:t>
            </a:r>
            <a:endParaRPr lang="sv-SE" sz="4800" dirty="0"/>
          </a:p>
        </p:txBody>
      </p:sp>
      <p:pic>
        <p:nvPicPr>
          <p:cNvPr id="8" name="Picture 7">
            <a:extLst>
              <a:ext uri="{FF2B5EF4-FFF2-40B4-BE49-F238E27FC236}">
                <a16:creationId xmlns:a16="http://schemas.microsoft.com/office/drawing/2014/main" id="{6B81447F-33DE-4F0E-8EAF-2751DD1E779B}"/>
              </a:ext>
            </a:extLst>
          </p:cNvPr>
          <p:cNvPicPr>
            <a:picLocks noChangeAspect="1"/>
          </p:cNvPicPr>
          <p:nvPr/>
        </p:nvPicPr>
        <p:blipFill>
          <a:blip r:embed="rId3"/>
          <a:stretch>
            <a:fillRect/>
          </a:stretch>
        </p:blipFill>
        <p:spPr>
          <a:xfrm>
            <a:off x="6361528" y="2560007"/>
            <a:ext cx="933776" cy="933776"/>
          </a:xfrm>
          <a:prstGeom prst="rect">
            <a:avLst/>
          </a:prstGeom>
        </p:spPr>
      </p:pic>
      <p:pic>
        <p:nvPicPr>
          <p:cNvPr id="11" name="Picture 10">
            <a:extLst>
              <a:ext uri="{FF2B5EF4-FFF2-40B4-BE49-F238E27FC236}">
                <a16:creationId xmlns:a16="http://schemas.microsoft.com/office/drawing/2014/main" id="{60665E7D-E40B-4085-AE1F-22FF2FF74248}"/>
              </a:ext>
            </a:extLst>
          </p:cNvPr>
          <p:cNvPicPr>
            <a:picLocks noChangeAspect="1"/>
          </p:cNvPicPr>
          <p:nvPr/>
        </p:nvPicPr>
        <p:blipFill>
          <a:blip r:embed="rId4"/>
          <a:stretch>
            <a:fillRect/>
          </a:stretch>
        </p:blipFill>
        <p:spPr>
          <a:xfrm>
            <a:off x="6311031" y="5136768"/>
            <a:ext cx="933776" cy="933776"/>
          </a:xfrm>
          <a:prstGeom prst="rect">
            <a:avLst/>
          </a:prstGeom>
        </p:spPr>
      </p:pic>
      <p:sp>
        <p:nvSpPr>
          <p:cNvPr id="101" name="Striped Right Arrow 8">
            <a:extLst>
              <a:ext uri="{FF2B5EF4-FFF2-40B4-BE49-F238E27FC236}">
                <a16:creationId xmlns:a16="http://schemas.microsoft.com/office/drawing/2014/main" id="{02665DFD-B3C8-4B6F-97DB-15132EC885E3}"/>
              </a:ext>
            </a:extLst>
          </p:cNvPr>
          <p:cNvSpPr/>
          <p:nvPr/>
        </p:nvSpPr>
        <p:spPr bwMode="auto">
          <a:xfrm>
            <a:off x="5181363" y="5348183"/>
            <a:ext cx="826706" cy="466510"/>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cxnSp>
        <p:nvCxnSpPr>
          <p:cNvPr id="109" name="Straight Connector 108">
            <a:extLst>
              <a:ext uri="{FF2B5EF4-FFF2-40B4-BE49-F238E27FC236}">
                <a16:creationId xmlns:a16="http://schemas.microsoft.com/office/drawing/2014/main" id="{F63C1C66-6E6F-4CFB-A84D-BD7B4F8BAC16}"/>
              </a:ext>
            </a:extLst>
          </p:cNvPr>
          <p:cNvCxnSpPr>
            <a:cxnSpLocks/>
          </p:cNvCxnSpPr>
          <p:nvPr/>
        </p:nvCxnSpPr>
        <p:spPr>
          <a:xfrm>
            <a:off x="410382" y="4146132"/>
            <a:ext cx="4533826" cy="260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5AB7F769-8D6D-412C-B5F5-1EB827A2F815}"/>
              </a:ext>
            </a:extLst>
          </p:cNvPr>
          <p:cNvGrpSpPr/>
          <p:nvPr/>
        </p:nvGrpSpPr>
        <p:grpSpPr>
          <a:xfrm>
            <a:off x="3539034" y="2336434"/>
            <a:ext cx="1405174" cy="1468916"/>
            <a:chOff x="3609998" y="2382787"/>
            <a:chExt cx="1433351" cy="1498371"/>
          </a:xfrm>
        </p:grpSpPr>
        <p:pic>
          <p:nvPicPr>
            <p:cNvPr id="30" name="Picture 29">
              <a:extLst>
                <a:ext uri="{FF2B5EF4-FFF2-40B4-BE49-F238E27FC236}">
                  <a16:creationId xmlns:a16="http://schemas.microsoft.com/office/drawing/2014/main" id="{98E32CA5-2E49-4134-96BE-78AA76BA81F6}"/>
                </a:ext>
              </a:extLst>
            </p:cNvPr>
            <p:cNvPicPr>
              <a:picLocks noChangeAspect="1"/>
            </p:cNvPicPr>
            <p:nvPr/>
          </p:nvPicPr>
          <p:blipFill>
            <a:blip r:embed="rId5"/>
            <a:stretch>
              <a:fillRect/>
            </a:stretch>
          </p:blipFill>
          <p:spPr>
            <a:xfrm>
              <a:off x="3909443" y="2382787"/>
              <a:ext cx="780290" cy="780290"/>
            </a:xfrm>
            <a:prstGeom prst="rect">
              <a:avLst/>
            </a:prstGeom>
          </p:spPr>
        </p:pic>
        <p:sp>
          <p:nvSpPr>
            <p:cNvPr id="102" name="TextBox 101">
              <a:extLst>
                <a:ext uri="{FF2B5EF4-FFF2-40B4-BE49-F238E27FC236}">
                  <a16:creationId xmlns:a16="http://schemas.microsoft.com/office/drawing/2014/main" id="{02EF22C5-F71D-450E-B5F5-5D41FC6732A6}"/>
                </a:ext>
              </a:extLst>
            </p:cNvPr>
            <p:cNvSpPr txBox="1"/>
            <p:nvPr/>
          </p:nvSpPr>
          <p:spPr>
            <a:xfrm>
              <a:off x="3609998" y="3087094"/>
              <a:ext cx="1433351" cy="794064"/>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Stream Analytics</a:t>
              </a:r>
            </a:p>
          </p:txBody>
        </p:sp>
      </p:grpSp>
      <p:grpSp>
        <p:nvGrpSpPr>
          <p:cNvPr id="5" name="Group 4">
            <a:extLst>
              <a:ext uri="{FF2B5EF4-FFF2-40B4-BE49-F238E27FC236}">
                <a16:creationId xmlns:a16="http://schemas.microsoft.com/office/drawing/2014/main" id="{94FD9069-A5B8-413F-B84C-13A07FA6DD3B}"/>
              </a:ext>
            </a:extLst>
          </p:cNvPr>
          <p:cNvGrpSpPr/>
          <p:nvPr/>
        </p:nvGrpSpPr>
        <p:grpSpPr>
          <a:xfrm>
            <a:off x="620101" y="2229097"/>
            <a:ext cx="2824044" cy="1564025"/>
            <a:chOff x="632535" y="2273298"/>
            <a:chExt cx="2880672" cy="1595387"/>
          </a:xfrm>
        </p:grpSpPr>
        <p:pic>
          <p:nvPicPr>
            <p:cNvPr id="26" name="Picture 25">
              <a:extLst>
                <a:ext uri="{FF2B5EF4-FFF2-40B4-BE49-F238E27FC236}">
                  <a16:creationId xmlns:a16="http://schemas.microsoft.com/office/drawing/2014/main" id="{AC121544-87C5-4761-BB5D-A0B8F8B2A518}"/>
                </a:ext>
              </a:extLst>
            </p:cNvPr>
            <p:cNvPicPr>
              <a:picLocks noChangeAspect="1"/>
            </p:cNvPicPr>
            <p:nvPr/>
          </p:nvPicPr>
          <p:blipFill>
            <a:blip r:embed="rId6"/>
            <a:stretch>
              <a:fillRect/>
            </a:stretch>
          </p:blipFill>
          <p:spPr>
            <a:xfrm>
              <a:off x="931269" y="2273298"/>
              <a:ext cx="780290" cy="780290"/>
            </a:xfrm>
            <a:prstGeom prst="rect">
              <a:avLst/>
            </a:prstGeom>
          </p:spPr>
        </p:pic>
        <p:pic>
          <p:nvPicPr>
            <p:cNvPr id="28" name="Picture 27">
              <a:extLst>
                <a:ext uri="{FF2B5EF4-FFF2-40B4-BE49-F238E27FC236}">
                  <a16:creationId xmlns:a16="http://schemas.microsoft.com/office/drawing/2014/main" id="{FB030334-456C-42F0-A61C-DEE20D2AF3FD}"/>
                </a:ext>
              </a:extLst>
            </p:cNvPr>
            <p:cNvPicPr>
              <a:picLocks noChangeAspect="1"/>
            </p:cNvPicPr>
            <p:nvPr/>
          </p:nvPicPr>
          <p:blipFill>
            <a:blip r:embed="rId7"/>
            <a:stretch>
              <a:fillRect/>
            </a:stretch>
          </p:blipFill>
          <p:spPr>
            <a:xfrm>
              <a:off x="2420356" y="2351293"/>
              <a:ext cx="780290" cy="780290"/>
            </a:xfrm>
            <a:prstGeom prst="rect">
              <a:avLst/>
            </a:prstGeom>
          </p:spPr>
        </p:pic>
        <p:sp>
          <p:nvSpPr>
            <p:cNvPr id="103" name="TextBox 102">
              <a:extLst>
                <a:ext uri="{FF2B5EF4-FFF2-40B4-BE49-F238E27FC236}">
                  <a16:creationId xmlns:a16="http://schemas.microsoft.com/office/drawing/2014/main" id="{1AF8E72A-668F-4B52-80FD-08AEF6BA0C55}"/>
                </a:ext>
              </a:extLst>
            </p:cNvPr>
            <p:cNvSpPr txBox="1"/>
            <p:nvPr/>
          </p:nvSpPr>
          <p:spPr>
            <a:xfrm>
              <a:off x="2079856" y="3097880"/>
              <a:ext cx="1433351"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Cosmo DB</a:t>
              </a:r>
            </a:p>
          </p:txBody>
        </p:sp>
        <p:sp>
          <p:nvSpPr>
            <p:cNvPr id="104" name="TextBox 103">
              <a:extLst>
                <a:ext uri="{FF2B5EF4-FFF2-40B4-BE49-F238E27FC236}">
                  <a16:creationId xmlns:a16="http://schemas.microsoft.com/office/drawing/2014/main" id="{962CCAA0-C232-43EE-A72D-B5B818838C8E}"/>
                </a:ext>
              </a:extLst>
            </p:cNvPr>
            <p:cNvSpPr txBox="1"/>
            <p:nvPr/>
          </p:nvSpPr>
          <p:spPr>
            <a:xfrm>
              <a:off x="632535" y="3074621"/>
              <a:ext cx="1433351" cy="794064"/>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Machine Learning</a:t>
              </a:r>
            </a:p>
          </p:txBody>
        </p:sp>
      </p:grpSp>
      <p:sp>
        <p:nvSpPr>
          <p:cNvPr id="110" name="TextBox 109">
            <a:extLst>
              <a:ext uri="{FF2B5EF4-FFF2-40B4-BE49-F238E27FC236}">
                <a16:creationId xmlns:a16="http://schemas.microsoft.com/office/drawing/2014/main" id="{2AAF9087-772F-497D-82A5-5DB9379CEED0}"/>
              </a:ext>
            </a:extLst>
          </p:cNvPr>
          <p:cNvSpPr txBox="1"/>
          <p:nvPr/>
        </p:nvSpPr>
        <p:spPr>
          <a:xfrm>
            <a:off x="305362" y="1487561"/>
            <a:ext cx="1161971"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Events</a:t>
            </a:r>
          </a:p>
        </p:txBody>
      </p:sp>
      <p:grpSp>
        <p:nvGrpSpPr>
          <p:cNvPr id="166" name="Group 165">
            <a:extLst>
              <a:ext uri="{FF2B5EF4-FFF2-40B4-BE49-F238E27FC236}">
                <a16:creationId xmlns:a16="http://schemas.microsoft.com/office/drawing/2014/main" id="{CA71DA1D-BA80-4895-BA52-A101A447333F}"/>
              </a:ext>
            </a:extLst>
          </p:cNvPr>
          <p:cNvGrpSpPr/>
          <p:nvPr/>
        </p:nvGrpSpPr>
        <p:grpSpPr>
          <a:xfrm>
            <a:off x="305362" y="4201141"/>
            <a:ext cx="4504608" cy="2454953"/>
            <a:chOff x="311484" y="4284886"/>
            <a:chExt cx="4594935" cy="2504180"/>
          </a:xfrm>
        </p:grpSpPr>
        <p:grpSp>
          <p:nvGrpSpPr>
            <p:cNvPr id="118" name="Group 117">
              <a:extLst>
                <a:ext uri="{FF2B5EF4-FFF2-40B4-BE49-F238E27FC236}">
                  <a16:creationId xmlns:a16="http://schemas.microsoft.com/office/drawing/2014/main" id="{AEACE1C6-D3DF-44F6-8F4D-0C64461FBFCA}"/>
                </a:ext>
              </a:extLst>
            </p:cNvPr>
            <p:cNvGrpSpPr/>
            <p:nvPr/>
          </p:nvGrpSpPr>
          <p:grpSpPr>
            <a:xfrm>
              <a:off x="471559" y="5183149"/>
              <a:ext cx="4434860" cy="1605917"/>
              <a:chOff x="471559" y="5183149"/>
              <a:chExt cx="4434860" cy="1605917"/>
            </a:xfrm>
          </p:grpSpPr>
          <p:pic>
            <p:nvPicPr>
              <p:cNvPr id="13" name="Picture 12">
                <a:extLst>
                  <a:ext uri="{FF2B5EF4-FFF2-40B4-BE49-F238E27FC236}">
                    <a16:creationId xmlns:a16="http://schemas.microsoft.com/office/drawing/2014/main" id="{F17EB0D7-1801-449A-8773-1A8B6D06A1D0}"/>
                  </a:ext>
                </a:extLst>
              </p:cNvPr>
              <p:cNvPicPr>
                <a:picLocks noChangeAspect="1"/>
              </p:cNvPicPr>
              <p:nvPr/>
            </p:nvPicPr>
            <p:blipFill>
              <a:blip r:embed="rId8"/>
              <a:stretch>
                <a:fillRect/>
              </a:stretch>
            </p:blipFill>
            <p:spPr>
              <a:xfrm>
                <a:off x="774755" y="5183149"/>
                <a:ext cx="826960" cy="826960"/>
              </a:xfrm>
              <a:prstGeom prst="rect">
                <a:avLst/>
              </a:prstGeom>
            </p:spPr>
          </p:pic>
          <p:pic>
            <p:nvPicPr>
              <p:cNvPr id="15" name="Picture 14">
                <a:extLst>
                  <a:ext uri="{FF2B5EF4-FFF2-40B4-BE49-F238E27FC236}">
                    <a16:creationId xmlns:a16="http://schemas.microsoft.com/office/drawing/2014/main" id="{21C2C454-391C-42CC-98BF-0DF50678B953}"/>
                  </a:ext>
                </a:extLst>
              </p:cNvPr>
              <p:cNvPicPr>
                <a:picLocks noChangeAspect="1"/>
              </p:cNvPicPr>
              <p:nvPr/>
            </p:nvPicPr>
            <p:blipFill>
              <a:blip r:embed="rId9"/>
              <a:stretch>
                <a:fillRect/>
              </a:stretch>
            </p:blipFill>
            <p:spPr>
              <a:xfrm>
                <a:off x="2330543" y="5243289"/>
                <a:ext cx="687504" cy="687504"/>
              </a:xfrm>
              <a:prstGeom prst="rect">
                <a:avLst/>
              </a:prstGeom>
            </p:spPr>
          </p:pic>
          <p:pic>
            <p:nvPicPr>
              <p:cNvPr id="21" name="Picture 20">
                <a:extLst>
                  <a:ext uri="{FF2B5EF4-FFF2-40B4-BE49-F238E27FC236}">
                    <a16:creationId xmlns:a16="http://schemas.microsoft.com/office/drawing/2014/main" id="{313F44B8-A846-45E4-89A7-2AAFD9E9DFC9}"/>
                  </a:ext>
                </a:extLst>
              </p:cNvPr>
              <p:cNvPicPr>
                <a:picLocks noChangeAspect="1"/>
              </p:cNvPicPr>
              <p:nvPr/>
            </p:nvPicPr>
            <p:blipFill>
              <a:blip r:embed="rId10"/>
              <a:stretch>
                <a:fillRect/>
              </a:stretch>
            </p:blipFill>
            <p:spPr>
              <a:xfrm>
                <a:off x="3868927" y="5276165"/>
                <a:ext cx="695804" cy="695804"/>
              </a:xfrm>
              <a:prstGeom prst="rect">
                <a:avLst/>
              </a:prstGeom>
            </p:spPr>
          </p:pic>
          <p:sp>
            <p:nvSpPr>
              <p:cNvPr id="105" name="TextBox 104">
                <a:extLst>
                  <a:ext uri="{FF2B5EF4-FFF2-40B4-BE49-F238E27FC236}">
                    <a16:creationId xmlns:a16="http://schemas.microsoft.com/office/drawing/2014/main" id="{479E2570-A9E6-459D-858C-83CF9EC1101C}"/>
                  </a:ext>
                </a:extLst>
              </p:cNvPr>
              <p:cNvSpPr txBox="1"/>
              <p:nvPr/>
            </p:nvSpPr>
            <p:spPr>
              <a:xfrm>
                <a:off x="471559" y="5995002"/>
                <a:ext cx="1433351" cy="794064"/>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Function App</a:t>
                </a:r>
              </a:p>
            </p:txBody>
          </p:sp>
          <p:sp>
            <p:nvSpPr>
              <p:cNvPr id="106" name="TextBox 105">
                <a:extLst>
                  <a:ext uri="{FF2B5EF4-FFF2-40B4-BE49-F238E27FC236}">
                    <a16:creationId xmlns:a16="http://schemas.microsoft.com/office/drawing/2014/main" id="{0F6EDC7D-4A15-485F-B8FB-69F719AE3431}"/>
                  </a:ext>
                </a:extLst>
              </p:cNvPr>
              <p:cNvSpPr txBox="1"/>
              <p:nvPr/>
            </p:nvSpPr>
            <p:spPr>
              <a:xfrm>
                <a:off x="1905275" y="6014694"/>
                <a:ext cx="1433351"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Logic App</a:t>
                </a:r>
              </a:p>
            </p:txBody>
          </p:sp>
          <p:sp>
            <p:nvSpPr>
              <p:cNvPr id="107" name="TextBox 106">
                <a:extLst>
                  <a:ext uri="{FF2B5EF4-FFF2-40B4-BE49-F238E27FC236}">
                    <a16:creationId xmlns:a16="http://schemas.microsoft.com/office/drawing/2014/main" id="{BC8CF418-A6E5-4536-8D36-5F23DA10C5FE}"/>
                  </a:ext>
                </a:extLst>
              </p:cNvPr>
              <p:cNvSpPr txBox="1"/>
              <p:nvPr/>
            </p:nvSpPr>
            <p:spPr>
              <a:xfrm>
                <a:off x="3473068" y="6010109"/>
                <a:ext cx="1433351"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Custom</a:t>
                </a:r>
              </a:p>
            </p:txBody>
          </p:sp>
        </p:grpSp>
        <p:sp>
          <p:nvSpPr>
            <p:cNvPr id="111" name="TextBox 110">
              <a:extLst>
                <a:ext uri="{FF2B5EF4-FFF2-40B4-BE49-F238E27FC236}">
                  <a16:creationId xmlns:a16="http://schemas.microsoft.com/office/drawing/2014/main" id="{26BB19CF-F1E3-4D90-9C32-07422FAEDA2D}"/>
                </a:ext>
              </a:extLst>
            </p:cNvPr>
            <p:cNvSpPr txBox="1"/>
            <p:nvPr/>
          </p:nvSpPr>
          <p:spPr>
            <a:xfrm>
              <a:off x="311484" y="4284886"/>
              <a:ext cx="1698707" cy="627858"/>
            </a:xfrm>
            <a:prstGeom prst="rect">
              <a:avLst/>
            </a:prstGeom>
            <a:noFill/>
          </p:spPr>
          <p:txBody>
            <a:bodyPr wrap="none" lIns="179285" tIns="143428" rIns="179285" bIns="143428" rtlCol="0">
              <a:spAutoFit/>
            </a:bodyPr>
            <a:lstStyle/>
            <a:p>
              <a:pPr>
                <a:lnSpc>
                  <a:spcPct val="90000"/>
                </a:lnSpc>
                <a:spcAft>
                  <a:spcPts val="588"/>
                </a:spcAft>
              </a:pPr>
              <a:r>
                <a:rPr lang="sv-SE" sz="2353" dirty="0" err="1">
                  <a:gradFill>
                    <a:gsLst>
                      <a:gs pos="2917">
                        <a:schemeClr val="tx1"/>
                      </a:gs>
                      <a:gs pos="30000">
                        <a:schemeClr val="tx1"/>
                      </a:gs>
                    </a:gsLst>
                    <a:lin ang="5400000" scaled="0"/>
                  </a:gradFill>
                </a:rPr>
                <a:t>Messaging</a:t>
              </a:r>
              <a:endParaRPr lang="sv-SE" sz="2353" dirty="0">
                <a:gradFill>
                  <a:gsLst>
                    <a:gs pos="2917">
                      <a:schemeClr val="tx1"/>
                    </a:gs>
                    <a:gs pos="30000">
                      <a:schemeClr val="tx1"/>
                    </a:gs>
                  </a:gsLst>
                  <a:lin ang="5400000" scaled="0"/>
                </a:gradFill>
              </a:endParaRPr>
            </a:p>
          </p:txBody>
        </p:sp>
      </p:grpSp>
      <p:sp>
        <p:nvSpPr>
          <p:cNvPr id="113" name="Rectangle: Rounded Corners 112">
            <a:extLst>
              <a:ext uri="{FF2B5EF4-FFF2-40B4-BE49-F238E27FC236}">
                <a16:creationId xmlns:a16="http://schemas.microsoft.com/office/drawing/2014/main" id="{24793451-908E-4F7B-B987-E0401F65600B}"/>
              </a:ext>
            </a:extLst>
          </p:cNvPr>
          <p:cNvSpPr/>
          <p:nvPr/>
        </p:nvSpPr>
        <p:spPr bwMode="auto">
          <a:xfrm>
            <a:off x="5558151" y="1725812"/>
            <a:ext cx="2420321" cy="4840641"/>
          </a:xfrm>
          <a:prstGeom prst="roundRect">
            <a:avLst>
              <a:gd name="adj" fmla="val 1710"/>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pic>
        <p:nvPicPr>
          <p:cNvPr id="115" name="Picture 114">
            <a:extLst>
              <a:ext uri="{FF2B5EF4-FFF2-40B4-BE49-F238E27FC236}">
                <a16:creationId xmlns:a16="http://schemas.microsoft.com/office/drawing/2014/main" id="{97868F6C-6D95-43E6-89C6-E0FA44B358EB}"/>
              </a:ext>
            </a:extLst>
          </p:cNvPr>
          <p:cNvPicPr>
            <a:picLocks noChangeAspect="1"/>
          </p:cNvPicPr>
          <p:nvPr/>
        </p:nvPicPr>
        <p:blipFill>
          <a:blip r:embed="rId11"/>
          <a:stretch>
            <a:fillRect/>
          </a:stretch>
        </p:blipFill>
        <p:spPr>
          <a:xfrm>
            <a:off x="6395444" y="3646034"/>
            <a:ext cx="764951" cy="764951"/>
          </a:xfrm>
          <a:prstGeom prst="rect">
            <a:avLst/>
          </a:prstGeom>
        </p:spPr>
      </p:pic>
      <p:sp>
        <p:nvSpPr>
          <p:cNvPr id="116" name="TextBox 115">
            <a:extLst>
              <a:ext uri="{FF2B5EF4-FFF2-40B4-BE49-F238E27FC236}">
                <a16:creationId xmlns:a16="http://schemas.microsoft.com/office/drawing/2014/main" id="{AFA75872-4689-4DD0-A263-AD18A3A38CEF}"/>
              </a:ext>
            </a:extLst>
          </p:cNvPr>
          <p:cNvSpPr txBox="1"/>
          <p:nvPr/>
        </p:nvSpPr>
        <p:spPr>
          <a:xfrm>
            <a:off x="5558151" y="1677123"/>
            <a:ext cx="1317461"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IoT </a:t>
            </a:r>
            <a:r>
              <a:rPr lang="sv-SE" sz="2353" dirty="0" err="1">
                <a:gradFill>
                  <a:gsLst>
                    <a:gs pos="2917">
                      <a:schemeClr val="tx1"/>
                    </a:gs>
                    <a:gs pos="30000">
                      <a:schemeClr val="tx1"/>
                    </a:gs>
                  </a:gsLst>
                  <a:lin ang="5400000" scaled="0"/>
                </a:gradFill>
              </a:rPr>
              <a:t>Hub</a:t>
            </a:r>
            <a:endParaRPr lang="sv-SE" sz="2353" dirty="0">
              <a:gradFill>
                <a:gsLst>
                  <a:gs pos="2917">
                    <a:schemeClr val="tx1"/>
                  </a:gs>
                  <a:gs pos="30000">
                    <a:schemeClr val="tx1"/>
                  </a:gs>
                </a:gsLst>
                <a:lin ang="5400000" scaled="0"/>
              </a:gradFill>
            </a:endParaRPr>
          </a:p>
        </p:txBody>
      </p:sp>
      <p:sp>
        <p:nvSpPr>
          <p:cNvPr id="119" name="Striped Right Arrow 8">
            <a:extLst>
              <a:ext uri="{FF2B5EF4-FFF2-40B4-BE49-F238E27FC236}">
                <a16:creationId xmlns:a16="http://schemas.microsoft.com/office/drawing/2014/main" id="{47EAE16E-2B2E-4051-9FE3-37BB7230F3A3}"/>
              </a:ext>
            </a:extLst>
          </p:cNvPr>
          <p:cNvSpPr/>
          <p:nvPr/>
        </p:nvSpPr>
        <p:spPr bwMode="auto">
          <a:xfrm rot="10800000">
            <a:off x="5167636" y="2837254"/>
            <a:ext cx="826706" cy="466510"/>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164" name="Group 163">
            <a:extLst>
              <a:ext uri="{FF2B5EF4-FFF2-40B4-BE49-F238E27FC236}">
                <a16:creationId xmlns:a16="http://schemas.microsoft.com/office/drawing/2014/main" id="{9B5E9F06-D4F0-434F-A285-098557D0357A}"/>
              </a:ext>
            </a:extLst>
          </p:cNvPr>
          <p:cNvGrpSpPr/>
          <p:nvPr/>
        </p:nvGrpSpPr>
        <p:grpSpPr>
          <a:xfrm>
            <a:off x="10010346" y="2174019"/>
            <a:ext cx="1463653" cy="4118673"/>
            <a:chOff x="10211074" y="2217116"/>
            <a:chExt cx="1493002" cy="4201261"/>
          </a:xfrm>
        </p:grpSpPr>
        <p:sp>
          <p:nvSpPr>
            <p:cNvPr id="33" name="Frame 5">
              <a:extLst>
                <a:ext uri="{FF2B5EF4-FFF2-40B4-BE49-F238E27FC236}">
                  <a16:creationId xmlns:a16="http://schemas.microsoft.com/office/drawing/2014/main" id="{6AAE7A2C-6358-40E7-80E9-A1C9E77E5519}"/>
                </a:ext>
              </a:extLst>
            </p:cNvPr>
            <p:cNvSpPr>
              <a:spLocks noChangeAspect="1"/>
            </p:cNvSpPr>
            <p:nvPr/>
          </p:nvSpPr>
          <p:spPr bwMode="auto">
            <a:xfrm>
              <a:off x="10211074"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ame 5">
              <a:extLst>
                <a:ext uri="{FF2B5EF4-FFF2-40B4-BE49-F238E27FC236}">
                  <a16:creationId xmlns:a16="http://schemas.microsoft.com/office/drawing/2014/main" id="{5C849056-4454-4CC7-BDA9-0E8FBA756913}"/>
                </a:ext>
              </a:extLst>
            </p:cNvPr>
            <p:cNvSpPr>
              <a:spLocks noChangeAspect="1"/>
            </p:cNvSpPr>
            <p:nvPr/>
          </p:nvSpPr>
          <p:spPr bwMode="auto">
            <a:xfrm>
              <a:off x="10513330"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ame 5">
              <a:extLst>
                <a:ext uri="{FF2B5EF4-FFF2-40B4-BE49-F238E27FC236}">
                  <a16:creationId xmlns:a16="http://schemas.microsoft.com/office/drawing/2014/main" id="{F034945C-E844-45EE-B43D-EDEEE24F2B8C}"/>
                </a:ext>
              </a:extLst>
            </p:cNvPr>
            <p:cNvSpPr>
              <a:spLocks noChangeAspect="1"/>
            </p:cNvSpPr>
            <p:nvPr/>
          </p:nvSpPr>
          <p:spPr bwMode="auto">
            <a:xfrm>
              <a:off x="10815586"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ame 5">
              <a:extLst>
                <a:ext uri="{FF2B5EF4-FFF2-40B4-BE49-F238E27FC236}">
                  <a16:creationId xmlns:a16="http://schemas.microsoft.com/office/drawing/2014/main" id="{EF2CD93F-41DC-4424-87A7-F36BC69361C2}"/>
                </a:ext>
              </a:extLst>
            </p:cNvPr>
            <p:cNvSpPr>
              <a:spLocks noChangeAspect="1"/>
            </p:cNvSpPr>
            <p:nvPr/>
          </p:nvSpPr>
          <p:spPr bwMode="auto">
            <a:xfrm>
              <a:off x="11117842"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9" name="Frame 5">
              <a:extLst>
                <a:ext uri="{FF2B5EF4-FFF2-40B4-BE49-F238E27FC236}">
                  <a16:creationId xmlns:a16="http://schemas.microsoft.com/office/drawing/2014/main" id="{5E9401BB-E31E-47AC-8E3B-BD35768D447C}"/>
                </a:ext>
              </a:extLst>
            </p:cNvPr>
            <p:cNvSpPr>
              <a:spLocks noChangeAspect="1"/>
            </p:cNvSpPr>
            <p:nvPr/>
          </p:nvSpPr>
          <p:spPr bwMode="auto">
            <a:xfrm>
              <a:off x="11420098"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2" name="Frame 5">
              <a:extLst>
                <a:ext uri="{FF2B5EF4-FFF2-40B4-BE49-F238E27FC236}">
                  <a16:creationId xmlns:a16="http://schemas.microsoft.com/office/drawing/2014/main" id="{2B912413-298F-414F-A211-EF7F299E3F8E}"/>
                </a:ext>
              </a:extLst>
            </p:cNvPr>
            <p:cNvSpPr>
              <a:spLocks noChangeAspect="1"/>
            </p:cNvSpPr>
            <p:nvPr/>
          </p:nvSpPr>
          <p:spPr bwMode="auto">
            <a:xfrm>
              <a:off x="10211074"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3" name="Frame 5">
              <a:extLst>
                <a:ext uri="{FF2B5EF4-FFF2-40B4-BE49-F238E27FC236}">
                  <a16:creationId xmlns:a16="http://schemas.microsoft.com/office/drawing/2014/main" id="{34976A55-D731-48AA-A549-99AC45334BBC}"/>
                </a:ext>
              </a:extLst>
            </p:cNvPr>
            <p:cNvSpPr>
              <a:spLocks noChangeAspect="1"/>
            </p:cNvSpPr>
            <p:nvPr/>
          </p:nvSpPr>
          <p:spPr bwMode="auto">
            <a:xfrm>
              <a:off x="10513330"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ame 5">
              <a:extLst>
                <a:ext uri="{FF2B5EF4-FFF2-40B4-BE49-F238E27FC236}">
                  <a16:creationId xmlns:a16="http://schemas.microsoft.com/office/drawing/2014/main" id="{B573AF9F-5597-4D79-9B2B-0FD1EDB0CC51}"/>
                </a:ext>
              </a:extLst>
            </p:cNvPr>
            <p:cNvSpPr>
              <a:spLocks noChangeAspect="1"/>
            </p:cNvSpPr>
            <p:nvPr/>
          </p:nvSpPr>
          <p:spPr bwMode="auto">
            <a:xfrm>
              <a:off x="10815586"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ame 5">
              <a:extLst>
                <a:ext uri="{FF2B5EF4-FFF2-40B4-BE49-F238E27FC236}">
                  <a16:creationId xmlns:a16="http://schemas.microsoft.com/office/drawing/2014/main" id="{B26878EC-CDDD-4E11-9D62-E145FF4CE167}"/>
                </a:ext>
              </a:extLst>
            </p:cNvPr>
            <p:cNvSpPr>
              <a:spLocks noChangeAspect="1"/>
            </p:cNvSpPr>
            <p:nvPr/>
          </p:nvSpPr>
          <p:spPr bwMode="auto">
            <a:xfrm>
              <a:off x="11117842"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8" name="Frame 5">
              <a:extLst>
                <a:ext uri="{FF2B5EF4-FFF2-40B4-BE49-F238E27FC236}">
                  <a16:creationId xmlns:a16="http://schemas.microsoft.com/office/drawing/2014/main" id="{1A6CE0E6-7CE0-42D2-85F1-57CD5BA9DCCD}"/>
                </a:ext>
              </a:extLst>
            </p:cNvPr>
            <p:cNvSpPr>
              <a:spLocks noChangeAspect="1"/>
            </p:cNvSpPr>
            <p:nvPr/>
          </p:nvSpPr>
          <p:spPr bwMode="auto">
            <a:xfrm>
              <a:off x="11420098"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ame 5">
              <a:extLst>
                <a:ext uri="{FF2B5EF4-FFF2-40B4-BE49-F238E27FC236}">
                  <a16:creationId xmlns:a16="http://schemas.microsoft.com/office/drawing/2014/main" id="{CE454E77-91CB-4020-9833-5204C3854A7C}"/>
                </a:ext>
              </a:extLst>
            </p:cNvPr>
            <p:cNvSpPr>
              <a:spLocks noChangeAspect="1"/>
            </p:cNvSpPr>
            <p:nvPr/>
          </p:nvSpPr>
          <p:spPr bwMode="auto">
            <a:xfrm>
              <a:off x="10211074"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7" name="Frame 5">
              <a:extLst>
                <a:ext uri="{FF2B5EF4-FFF2-40B4-BE49-F238E27FC236}">
                  <a16:creationId xmlns:a16="http://schemas.microsoft.com/office/drawing/2014/main" id="{B16B5240-C5D8-4A6B-B038-8DBD80C59F37}"/>
                </a:ext>
              </a:extLst>
            </p:cNvPr>
            <p:cNvSpPr>
              <a:spLocks noChangeAspect="1"/>
            </p:cNvSpPr>
            <p:nvPr/>
          </p:nvSpPr>
          <p:spPr bwMode="auto">
            <a:xfrm>
              <a:off x="10513330"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ame 5">
              <a:extLst>
                <a:ext uri="{FF2B5EF4-FFF2-40B4-BE49-F238E27FC236}">
                  <a16:creationId xmlns:a16="http://schemas.microsoft.com/office/drawing/2014/main" id="{4666DB86-135B-4977-AF56-26384905C98A}"/>
                </a:ext>
              </a:extLst>
            </p:cNvPr>
            <p:cNvSpPr>
              <a:spLocks noChangeAspect="1"/>
            </p:cNvSpPr>
            <p:nvPr/>
          </p:nvSpPr>
          <p:spPr bwMode="auto">
            <a:xfrm>
              <a:off x="10815586"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9" name="Frame 5">
              <a:extLst>
                <a:ext uri="{FF2B5EF4-FFF2-40B4-BE49-F238E27FC236}">
                  <a16:creationId xmlns:a16="http://schemas.microsoft.com/office/drawing/2014/main" id="{17C8D3EE-5D42-48E0-97AB-343907FF0ABA}"/>
                </a:ext>
              </a:extLst>
            </p:cNvPr>
            <p:cNvSpPr>
              <a:spLocks noChangeAspect="1"/>
            </p:cNvSpPr>
            <p:nvPr/>
          </p:nvSpPr>
          <p:spPr bwMode="auto">
            <a:xfrm>
              <a:off x="11117842"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0" name="Frame 5">
              <a:extLst>
                <a:ext uri="{FF2B5EF4-FFF2-40B4-BE49-F238E27FC236}">
                  <a16:creationId xmlns:a16="http://schemas.microsoft.com/office/drawing/2014/main" id="{F1DAB5A2-7AFC-445C-B47D-A7BE26EA7F8C}"/>
                </a:ext>
              </a:extLst>
            </p:cNvPr>
            <p:cNvSpPr>
              <a:spLocks noChangeAspect="1"/>
            </p:cNvSpPr>
            <p:nvPr/>
          </p:nvSpPr>
          <p:spPr bwMode="auto">
            <a:xfrm>
              <a:off x="11420098"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ame 5">
              <a:extLst>
                <a:ext uri="{FF2B5EF4-FFF2-40B4-BE49-F238E27FC236}">
                  <a16:creationId xmlns:a16="http://schemas.microsoft.com/office/drawing/2014/main" id="{69D1C89B-A4E0-4212-8E80-702A6945FFB2}"/>
                </a:ext>
              </a:extLst>
            </p:cNvPr>
            <p:cNvSpPr>
              <a:spLocks noChangeAspect="1"/>
            </p:cNvSpPr>
            <p:nvPr/>
          </p:nvSpPr>
          <p:spPr bwMode="auto">
            <a:xfrm>
              <a:off x="10211074"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4" name="Frame 5">
              <a:extLst>
                <a:ext uri="{FF2B5EF4-FFF2-40B4-BE49-F238E27FC236}">
                  <a16:creationId xmlns:a16="http://schemas.microsoft.com/office/drawing/2014/main" id="{B6B9C6A8-1743-4FB2-9A59-A8AF9618A9E9}"/>
                </a:ext>
              </a:extLst>
            </p:cNvPr>
            <p:cNvSpPr>
              <a:spLocks noChangeAspect="1"/>
            </p:cNvSpPr>
            <p:nvPr/>
          </p:nvSpPr>
          <p:spPr bwMode="auto">
            <a:xfrm>
              <a:off x="10513330"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5" name="Frame 5">
              <a:extLst>
                <a:ext uri="{FF2B5EF4-FFF2-40B4-BE49-F238E27FC236}">
                  <a16:creationId xmlns:a16="http://schemas.microsoft.com/office/drawing/2014/main" id="{319475CC-5168-4FC2-9FC1-B5384E596BC4}"/>
                </a:ext>
              </a:extLst>
            </p:cNvPr>
            <p:cNvSpPr>
              <a:spLocks noChangeAspect="1"/>
            </p:cNvSpPr>
            <p:nvPr/>
          </p:nvSpPr>
          <p:spPr bwMode="auto">
            <a:xfrm>
              <a:off x="10815586"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6" name="Frame 5">
              <a:extLst>
                <a:ext uri="{FF2B5EF4-FFF2-40B4-BE49-F238E27FC236}">
                  <a16:creationId xmlns:a16="http://schemas.microsoft.com/office/drawing/2014/main" id="{AB565922-F561-49B5-A281-D9E7C7D0094F}"/>
                </a:ext>
              </a:extLst>
            </p:cNvPr>
            <p:cNvSpPr>
              <a:spLocks noChangeAspect="1"/>
            </p:cNvSpPr>
            <p:nvPr/>
          </p:nvSpPr>
          <p:spPr bwMode="auto">
            <a:xfrm>
              <a:off x="11117842"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7" name="Frame 5">
              <a:extLst>
                <a:ext uri="{FF2B5EF4-FFF2-40B4-BE49-F238E27FC236}">
                  <a16:creationId xmlns:a16="http://schemas.microsoft.com/office/drawing/2014/main" id="{4C2B2821-FD88-42A7-984B-91F1757E0FC1}"/>
                </a:ext>
              </a:extLst>
            </p:cNvPr>
            <p:cNvSpPr>
              <a:spLocks noChangeAspect="1"/>
            </p:cNvSpPr>
            <p:nvPr/>
          </p:nvSpPr>
          <p:spPr bwMode="auto">
            <a:xfrm>
              <a:off x="11420098"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0" name="Frame 5">
              <a:extLst>
                <a:ext uri="{FF2B5EF4-FFF2-40B4-BE49-F238E27FC236}">
                  <a16:creationId xmlns:a16="http://schemas.microsoft.com/office/drawing/2014/main" id="{150AC678-BAA5-42F3-A6B1-3CA64B1FD66C}"/>
                </a:ext>
              </a:extLst>
            </p:cNvPr>
            <p:cNvSpPr>
              <a:spLocks noChangeAspect="1"/>
            </p:cNvSpPr>
            <p:nvPr/>
          </p:nvSpPr>
          <p:spPr bwMode="auto">
            <a:xfrm>
              <a:off x="10211074"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1" name="Frame 5">
              <a:extLst>
                <a:ext uri="{FF2B5EF4-FFF2-40B4-BE49-F238E27FC236}">
                  <a16:creationId xmlns:a16="http://schemas.microsoft.com/office/drawing/2014/main" id="{AB89F195-BF01-47E7-94A8-41F91A8812F7}"/>
                </a:ext>
              </a:extLst>
            </p:cNvPr>
            <p:cNvSpPr>
              <a:spLocks noChangeAspect="1"/>
            </p:cNvSpPr>
            <p:nvPr/>
          </p:nvSpPr>
          <p:spPr bwMode="auto">
            <a:xfrm>
              <a:off x="10513330"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2" name="Frame 5">
              <a:extLst>
                <a:ext uri="{FF2B5EF4-FFF2-40B4-BE49-F238E27FC236}">
                  <a16:creationId xmlns:a16="http://schemas.microsoft.com/office/drawing/2014/main" id="{15C5526C-740A-4A13-A506-47578FAE5E94}"/>
                </a:ext>
              </a:extLst>
            </p:cNvPr>
            <p:cNvSpPr>
              <a:spLocks noChangeAspect="1"/>
            </p:cNvSpPr>
            <p:nvPr/>
          </p:nvSpPr>
          <p:spPr bwMode="auto">
            <a:xfrm>
              <a:off x="10815586"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ame 5">
              <a:extLst>
                <a:ext uri="{FF2B5EF4-FFF2-40B4-BE49-F238E27FC236}">
                  <a16:creationId xmlns:a16="http://schemas.microsoft.com/office/drawing/2014/main" id="{1114B207-3C69-4D08-A13C-456C36FB4854}"/>
                </a:ext>
              </a:extLst>
            </p:cNvPr>
            <p:cNvSpPr>
              <a:spLocks noChangeAspect="1"/>
            </p:cNvSpPr>
            <p:nvPr/>
          </p:nvSpPr>
          <p:spPr bwMode="auto">
            <a:xfrm>
              <a:off x="11117842"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4" name="Frame 5">
              <a:extLst>
                <a:ext uri="{FF2B5EF4-FFF2-40B4-BE49-F238E27FC236}">
                  <a16:creationId xmlns:a16="http://schemas.microsoft.com/office/drawing/2014/main" id="{19BBEE82-DDB9-44F0-B1BC-E4D977A41736}"/>
                </a:ext>
              </a:extLst>
            </p:cNvPr>
            <p:cNvSpPr>
              <a:spLocks noChangeAspect="1"/>
            </p:cNvSpPr>
            <p:nvPr/>
          </p:nvSpPr>
          <p:spPr bwMode="auto">
            <a:xfrm>
              <a:off x="11420098"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7" name="Frame 5">
              <a:extLst>
                <a:ext uri="{FF2B5EF4-FFF2-40B4-BE49-F238E27FC236}">
                  <a16:creationId xmlns:a16="http://schemas.microsoft.com/office/drawing/2014/main" id="{9025E1AF-6731-40D9-BFC8-02E1D1D5424C}"/>
                </a:ext>
              </a:extLst>
            </p:cNvPr>
            <p:cNvSpPr>
              <a:spLocks noChangeAspect="1"/>
            </p:cNvSpPr>
            <p:nvPr/>
          </p:nvSpPr>
          <p:spPr bwMode="auto">
            <a:xfrm>
              <a:off x="10211074"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8" name="Frame 5">
              <a:extLst>
                <a:ext uri="{FF2B5EF4-FFF2-40B4-BE49-F238E27FC236}">
                  <a16:creationId xmlns:a16="http://schemas.microsoft.com/office/drawing/2014/main" id="{CE52CEA9-0803-45B5-8371-72BD5DDB0B44}"/>
                </a:ext>
              </a:extLst>
            </p:cNvPr>
            <p:cNvSpPr>
              <a:spLocks noChangeAspect="1"/>
            </p:cNvSpPr>
            <p:nvPr/>
          </p:nvSpPr>
          <p:spPr bwMode="auto">
            <a:xfrm>
              <a:off x="10513330"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9" name="Frame 5">
              <a:extLst>
                <a:ext uri="{FF2B5EF4-FFF2-40B4-BE49-F238E27FC236}">
                  <a16:creationId xmlns:a16="http://schemas.microsoft.com/office/drawing/2014/main" id="{B5846028-A38F-4E14-B3B7-8558C777CEE8}"/>
                </a:ext>
              </a:extLst>
            </p:cNvPr>
            <p:cNvSpPr>
              <a:spLocks noChangeAspect="1"/>
            </p:cNvSpPr>
            <p:nvPr/>
          </p:nvSpPr>
          <p:spPr bwMode="auto">
            <a:xfrm>
              <a:off x="10815586"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0" name="Frame 5">
              <a:extLst>
                <a:ext uri="{FF2B5EF4-FFF2-40B4-BE49-F238E27FC236}">
                  <a16:creationId xmlns:a16="http://schemas.microsoft.com/office/drawing/2014/main" id="{35429E11-B4FA-42CC-9D2D-FF3B55CB2E6A}"/>
                </a:ext>
              </a:extLst>
            </p:cNvPr>
            <p:cNvSpPr>
              <a:spLocks noChangeAspect="1"/>
            </p:cNvSpPr>
            <p:nvPr/>
          </p:nvSpPr>
          <p:spPr bwMode="auto">
            <a:xfrm>
              <a:off x="11117842"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ame 5">
              <a:extLst>
                <a:ext uri="{FF2B5EF4-FFF2-40B4-BE49-F238E27FC236}">
                  <a16:creationId xmlns:a16="http://schemas.microsoft.com/office/drawing/2014/main" id="{79A6FAF3-0025-4CA0-AEEB-2140615EEDC4}"/>
                </a:ext>
              </a:extLst>
            </p:cNvPr>
            <p:cNvSpPr>
              <a:spLocks noChangeAspect="1"/>
            </p:cNvSpPr>
            <p:nvPr/>
          </p:nvSpPr>
          <p:spPr bwMode="auto">
            <a:xfrm>
              <a:off x="11420098"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ame 5">
              <a:extLst>
                <a:ext uri="{FF2B5EF4-FFF2-40B4-BE49-F238E27FC236}">
                  <a16:creationId xmlns:a16="http://schemas.microsoft.com/office/drawing/2014/main" id="{2E90C2EA-4D11-4F0D-A57F-1CE5277B76F7}"/>
                </a:ext>
              </a:extLst>
            </p:cNvPr>
            <p:cNvSpPr>
              <a:spLocks noChangeAspect="1"/>
            </p:cNvSpPr>
            <p:nvPr/>
          </p:nvSpPr>
          <p:spPr bwMode="auto">
            <a:xfrm>
              <a:off x="10211074"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ame 5">
              <a:extLst>
                <a:ext uri="{FF2B5EF4-FFF2-40B4-BE49-F238E27FC236}">
                  <a16:creationId xmlns:a16="http://schemas.microsoft.com/office/drawing/2014/main" id="{B6EA4690-7695-4095-B840-B33B567E9D0D}"/>
                </a:ext>
              </a:extLst>
            </p:cNvPr>
            <p:cNvSpPr>
              <a:spLocks noChangeAspect="1"/>
            </p:cNvSpPr>
            <p:nvPr/>
          </p:nvSpPr>
          <p:spPr bwMode="auto">
            <a:xfrm>
              <a:off x="10513330"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6" name="Frame 5">
              <a:extLst>
                <a:ext uri="{FF2B5EF4-FFF2-40B4-BE49-F238E27FC236}">
                  <a16:creationId xmlns:a16="http://schemas.microsoft.com/office/drawing/2014/main" id="{491CB16F-A6C7-4846-8619-39A7473585FA}"/>
                </a:ext>
              </a:extLst>
            </p:cNvPr>
            <p:cNvSpPr>
              <a:spLocks noChangeAspect="1"/>
            </p:cNvSpPr>
            <p:nvPr/>
          </p:nvSpPr>
          <p:spPr bwMode="auto">
            <a:xfrm>
              <a:off x="10815586"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7" name="Frame 5">
              <a:extLst>
                <a:ext uri="{FF2B5EF4-FFF2-40B4-BE49-F238E27FC236}">
                  <a16:creationId xmlns:a16="http://schemas.microsoft.com/office/drawing/2014/main" id="{C3F7026F-B40E-4901-BAD7-D8F42B2D92D7}"/>
                </a:ext>
              </a:extLst>
            </p:cNvPr>
            <p:cNvSpPr>
              <a:spLocks noChangeAspect="1"/>
            </p:cNvSpPr>
            <p:nvPr/>
          </p:nvSpPr>
          <p:spPr bwMode="auto">
            <a:xfrm>
              <a:off x="11117842"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8" name="Frame 5">
              <a:extLst>
                <a:ext uri="{FF2B5EF4-FFF2-40B4-BE49-F238E27FC236}">
                  <a16:creationId xmlns:a16="http://schemas.microsoft.com/office/drawing/2014/main" id="{6F617DB9-082F-4B92-A013-B9D1453BBB83}"/>
                </a:ext>
              </a:extLst>
            </p:cNvPr>
            <p:cNvSpPr>
              <a:spLocks noChangeAspect="1"/>
            </p:cNvSpPr>
            <p:nvPr/>
          </p:nvSpPr>
          <p:spPr bwMode="auto">
            <a:xfrm>
              <a:off x="11420098"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0" name="Frame 5">
              <a:extLst>
                <a:ext uri="{FF2B5EF4-FFF2-40B4-BE49-F238E27FC236}">
                  <a16:creationId xmlns:a16="http://schemas.microsoft.com/office/drawing/2014/main" id="{0B65E01D-E88B-4A9A-9570-3AF75E890C5E}"/>
                </a:ext>
              </a:extLst>
            </p:cNvPr>
            <p:cNvSpPr>
              <a:spLocks noChangeAspect="1"/>
            </p:cNvSpPr>
            <p:nvPr/>
          </p:nvSpPr>
          <p:spPr bwMode="auto">
            <a:xfrm>
              <a:off x="10220736"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1" name="Frame 5">
              <a:extLst>
                <a:ext uri="{FF2B5EF4-FFF2-40B4-BE49-F238E27FC236}">
                  <a16:creationId xmlns:a16="http://schemas.microsoft.com/office/drawing/2014/main" id="{F8403804-A157-4402-9AA2-623962C2F794}"/>
                </a:ext>
              </a:extLst>
            </p:cNvPr>
            <p:cNvSpPr>
              <a:spLocks noChangeAspect="1"/>
            </p:cNvSpPr>
            <p:nvPr/>
          </p:nvSpPr>
          <p:spPr bwMode="auto">
            <a:xfrm>
              <a:off x="10522992"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2" name="Frame 5">
              <a:extLst>
                <a:ext uri="{FF2B5EF4-FFF2-40B4-BE49-F238E27FC236}">
                  <a16:creationId xmlns:a16="http://schemas.microsoft.com/office/drawing/2014/main" id="{535025D6-0EA5-4552-AE92-0DEF931ACD5A}"/>
                </a:ext>
              </a:extLst>
            </p:cNvPr>
            <p:cNvSpPr>
              <a:spLocks noChangeAspect="1"/>
            </p:cNvSpPr>
            <p:nvPr/>
          </p:nvSpPr>
          <p:spPr bwMode="auto">
            <a:xfrm>
              <a:off x="10825248"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3" name="Frame 5">
              <a:extLst>
                <a:ext uri="{FF2B5EF4-FFF2-40B4-BE49-F238E27FC236}">
                  <a16:creationId xmlns:a16="http://schemas.microsoft.com/office/drawing/2014/main" id="{FE40C43D-30DD-4AFC-9D6A-A7E3159C6200}"/>
                </a:ext>
              </a:extLst>
            </p:cNvPr>
            <p:cNvSpPr>
              <a:spLocks noChangeAspect="1"/>
            </p:cNvSpPr>
            <p:nvPr/>
          </p:nvSpPr>
          <p:spPr bwMode="auto">
            <a:xfrm>
              <a:off x="11127504"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ame 5">
              <a:extLst>
                <a:ext uri="{FF2B5EF4-FFF2-40B4-BE49-F238E27FC236}">
                  <a16:creationId xmlns:a16="http://schemas.microsoft.com/office/drawing/2014/main" id="{6E86BAF6-8D28-45B5-A211-CA9711CB34C1}"/>
                </a:ext>
              </a:extLst>
            </p:cNvPr>
            <p:cNvSpPr>
              <a:spLocks noChangeAspect="1"/>
            </p:cNvSpPr>
            <p:nvPr/>
          </p:nvSpPr>
          <p:spPr bwMode="auto">
            <a:xfrm>
              <a:off x="11429760"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5" name="Frame 5">
              <a:extLst>
                <a:ext uri="{FF2B5EF4-FFF2-40B4-BE49-F238E27FC236}">
                  <a16:creationId xmlns:a16="http://schemas.microsoft.com/office/drawing/2014/main" id="{E0558F56-C704-4CE1-8C57-4EE61D29CA57}"/>
                </a:ext>
              </a:extLst>
            </p:cNvPr>
            <p:cNvSpPr>
              <a:spLocks noChangeAspect="1"/>
            </p:cNvSpPr>
            <p:nvPr/>
          </p:nvSpPr>
          <p:spPr bwMode="auto">
            <a:xfrm>
              <a:off x="10220736"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6" name="Frame 5">
              <a:extLst>
                <a:ext uri="{FF2B5EF4-FFF2-40B4-BE49-F238E27FC236}">
                  <a16:creationId xmlns:a16="http://schemas.microsoft.com/office/drawing/2014/main" id="{33AD8291-8CD0-4680-8FE6-55A4A566CB9B}"/>
                </a:ext>
              </a:extLst>
            </p:cNvPr>
            <p:cNvSpPr>
              <a:spLocks noChangeAspect="1"/>
            </p:cNvSpPr>
            <p:nvPr/>
          </p:nvSpPr>
          <p:spPr bwMode="auto">
            <a:xfrm>
              <a:off x="10522992"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7" name="Frame 5">
              <a:extLst>
                <a:ext uri="{FF2B5EF4-FFF2-40B4-BE49-F238E27FC236}">
                  <a16:creationId xmlns:a16="http://schemas.microsoft.com/office/drawing/2014/main" id="{F093E0A1-7C5F-4D64-83AA-AD618A7D3866}"/>
                </a:ext>
              </a:extLst>
            </p:cNvPr>
            <p:cNvSpPr>
              <a:spLocks noChangeAspect="1"/>
            </p:cNvSpPr>
            <p:nvPr/>
          </p:nvSpPr>
          <p:spPr bwMode="auto">
            <a:xfrm>
              <a:off x="10825248"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rame 5">
              <a:extLst>
                <a:ext uri="{FF2B5EF4-FFF2-40B4-BE49-F238E27FC236}">
                  <a16:creationId xmlns:a16="http://schemas.microsoft.com/office/drawing/2014/main" id="{DD54CAB4-D7A8-4068-A9DB-245064E5113A}"/>
                </a:ext>
              </a:extLst>
            </p:cNvPr>
            <p:cNvSpPr>
              <a:spLocks noChangeAspect="1"/>
            </p:cNvSpPr>
            <p:nvPr/>
          </p:nvSpPr>
          <p:spPr bwMode="auto">
            <a:xfrm>
              <a:off x="11127504"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9" name="Frame 5">
              <a:extLst>
                <a:ext uri="{FF2B5EF4-FFF2-40B4-BE49-F238E27FC236}">
                  <a16:creationId xmlns:a16="http://schemas.microsoft.com/office/drawing/2014/main" id="{B9A8DBB1-7ECD-4988-B4CB-5DB70F416AB1}"/>
                </a:ext>
              </a:extLst>
            </p:cNvPr>
            <p:cNvSpPr>
              <a:spLocks noChangeAspect="1"/>
            </p:cNvSpPr>
            <p:nvPr/>
          </p:nvSpPr>
          <p:spPr bwMode="auto">
            <a:xfrm>
              <a:off x="11429760"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0" name="Frame 5">
              <a:extLst>
                <a:ext uri="{FF2B5EF4-FFF2-40B4-BE49-F238E27FC236}">
                  <a16:creationId xmlns:a16="http://schemas.microsoft.com/office/drawing/2014/main" id="{7E1BEF43-2EA1-46F3-A329-D59936134CD4}"/>
                </a:ext>
              </a:extLst>
            </p:cNvPr>
            <p:cNvSpPr>
              <a:spLocks noChangeAspect="1"/>
            </p:cNvSpPr>
            <p:nvPr/>
          </p:nvSpPr>
          <p:spPr bwMode="auto">
            <a:xfrm>
              <a:off x="10220736"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1" name="Frame 5">
              <a:extLst>
                <a:ext uri="{FF2B5EF4-FFF2-40B4-BE49-F238E27FC236}">
                  <a16:creationId xmlns:a16="http://schemas.microsoft.com/office/drawing/2014/main" id="{52AD8A62-50F7-4D15-BE2A-877553897593}"/>
                </a:ext>
              </a:extLst>
            </p:cNvPr>
            <p:cNvSpPr>
              <a:spLocks noChangeAspect="1"/>
            </p:cNvSpPr>
            <p:nvPr/>
          </p:nvSpPr>
          <p:spPr bwMode="auto">
            <a:xfrm>
              <a:off x="10522992"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ame 5">
              <a:extLst>
                <a:ext uri="{FF2B5EF4-FFF2-40B4-BE49-F238E27FC236}">
                  <a16:creationId xmlns:a16="http://schemas.microsoft.com/office/drawing/2014/main" id="{F5A6025E-E9D7-401F-97CD-64D9CA1DC5DD}"/>
                </a:ext>
              </a:extLst>
            </p:cNvPr>
            <p:cNvSpPr>
              <a:spLocks noChangeAspect="1"/>
            </p:cNvSpPr>
            <p:nvPr/>
          </p:nvSpPr>
          <p:spPr bwMode="auto">
            <a:xfrm>
              <a:off x="10825248"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3" name="Frame 5">
              <a:extLst>
                <a:ext uri="{FF2B5EF4-FFF2-40B4-BE49-F238E27FC236}">
                  <a16:creationId xmlns:a16="http://schemas.microsoft.com/office/drawing/2014/main" id="{6E6860D4-BFF1-4491-BECB-8CC3B81B5EE3}"/>
                </a:ext>
              </a:extLst>
            </p:cNvPr>
            <p:cNvSpPr>
              <a:spLocks noChangeAspect="1"/>
            </p:cNvSpPr>
            <p:nvPr/>
          </p:nvSpPr>
          <p:spPr bwMode="auto">
            <a:xfrm>
              <a:off x="11127504"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4" name="Frame 5">
              <a:extLst>
                <a:ext uri="{FF2B5EF4-FFF2-40B4-BE49-F238E27FC236}">
                  <a16:creationId xmlns:a16="http://schemas.microsoft.com/office/drawing/2014/main" id="{CFAA7C86-9844-45C1-8397-75EE2B198F9B}"/>
                </a:ext>
              </a:extLst>
            </p:cNvPr>
            <p:cNvSpPr>
              <a:spLocks noChangeAspect="1"/>
            </p:cNvSpPr>
            <p:nvPr/>
          </p:nvSpPr>
          <p:spPr bwMode="auto">
            <a:xfrm>
              <a:off x="11429760"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5" name="Frame 5">
              <a:extLst>
                <a:ext uri="{FF2B5EF4-FFF2-40B4-BE49-F238E27FC236}">
                  <a16:creationId xmlns:a16="http://schemas.microsoft.com/office/drawing/2014/main" id="{3C2C50B5-0F93-431F-AE94-A5AD2EE6383E}"/>
                </a:ext>
              </a:extLst>
            </p:cNvPr>
            <p:cNvSpPr>
              <a:spLocks noChangeAspect="1"/>
            </p:cNvSpPr>
            <p:nvPr/>
          </p:nvSpPr>
          <p:spPr bwMode="auto">
            <a:xfrm>
              <a:off x="10220736"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ame 5">
              <a:extLst>
                <a:ext uri="{FF2B5EF4-FFF2-40B4-BE49-F238E27FC236}">
                  <a16:creationId xmlns:a16="http://schemas.microsoft.com/office/drawing/2014/main" id="{71417149-B74A-4BD2-A018-9C3E9D4D1AB0}"/>
                </a:ext>
              </a:extLst>
            </p:cNvPr>
            <p:cNvSpPr>
              <a:spLocks noChangeAspect="1"/>
            </p:cNvSpPr>
            <p:nvPr/>
          </p:nvSpPr>
          <p:spPr bwMode="auto">
            <a:xfrm>
              <a:off x="10522992"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7" name="Frame 5">
              <a:extLst>
                <a:ext uri="{FF2B5EF4-FFF2-40B4-BE49-F238E27FC236}">
                  <a16:creationId xmlns:a16="http://schemas.microsoft.com/office/drawing/2014/main" id="{3FDA089B-8202-41CF-91D6-7788701D53C9}"/>
                </a:ext>
              </a:extLst>
            </p:cNvPr>
            <p:cNvSpPr>
              <a:spLocks noChangeAspect="1"/>
            </p:cNvSpPr>
            <p:nvPr/>
          </p:nvSpPr>
          <p:spPr bwMode="auto">
            <a:xfrm>
              <a:off x="10825248"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ame 5">
              <a:extLst>
                <a:ext uri="{FF2B5EF4-FFF2-40B4-BE49-F238E27FC236}">
                  <a16:creationId xmlns:a16="http://schemas.microsoft.com/office/drawing/2014/main" id="{4378B8E8-8D11-40E4-B99D-263AC8256087}"/>
                </a:ext>
              </a:extLst>
            </p:cNvPr>
            <p:cNvSpPr>
              <a:spLocks noChangeAspect="1"/>
            </p:cNvSpPr>
            <p:nvPr/>
          </p:nvSpPr>
          <p:spPr bwMode="auto">
            <a:xfrm>
              <a:off x="11127504"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9" name="Frame 5">
              <a:extLst>
                <a:ext uri="{FF2B5EF4-FFF2-40B4-BE49-F238E27FC236}">
                  <a16:creationId xmlns:a16="http://schemas.microsoft.com/office/drawing/2014/main" id="{97702B86-634A-4D65-A016-FA239D3DF1AD}"/>
                </a:ext>
              </a:extLst>
            </p:cNvPr>
            <p:cNvSpPr>
              <a:spLocks noChangeAspect="1"/>
            </p:cNvSpPr>
            <p:nvPr/>
          </p:nvSpPr>
          <p:spPr bwMode="auto">
            <a:xfrm>
              <a:off x="11429760"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ame 5">
              <a:extLst>
                <a:ext uri="{FF2B5EF4-FFF2-40B4-BE49-F238E27FC236}">
                  <a16:creationId xmlns:a16="http://schemas.microsoft.com/office/drawing/2014/main" id="{89999CA6-F36E-4571-9DE5-9F6FC7FFBF53}"/>
                </a:ext>
              </a:extLst>
            </p:cNvPr>
            <p:cNvSpPr>
              <a:spLocks noChangeAspect="1"/>
            </p:cNvSpPr>
            <p:nvPr/>
          </p:nvSpPr>
          <p:spPr bwMode="auto">
            <a:xfrm>
              <a:off x="10220736"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1" name="Frame 5">
              <a:extLst>
                <a:ext uri="{FF2B5EF4-FFF2-40B4-BE49-F238E27FC236}">
                  <a16:creationId xmlns:a16="http://schemas.microsoft.com/office/drawing/2014/main" id="{51926374-B36E-473F-B548-5BB959FFFAD5}"/>
                </a:ext>
              </a:extLst>
            </p:cNvPr>
            <p:cNvSpPr>
              <a:spLocks noChangeAspect="1"/>
            </p:cNvSpPr>
            <p:nvPr/>
          </p:nvSpPr>
          <p:spPr bwMode="auto">
            <a:xfrm>
              <a:off x="10522992"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2" name="Frame 5">
              <a:extLst>
                <a:ext uri="{FF2B5EF4-FFF2-40B4-BE49-F238E27FC236}">
                  <a16:creationId xmlns:a16="http://schemas.microsoft.com/office/drawing/2014/main" id="{27069069-5331-4D95-8606-3C2455D5314A}"/>
                </a:ext>
              </a:extLst>
            </p:cNvPr>
            <p:cNvSpPr>
              <a:spLocks noChangeAspect="1"/>
            </p:cNvSpPr>
            <p:nvPr/>
          </p:nvSpPr>
          <p:spPr bwMode="auto">
            <a:xfrm>
              <a:off x="10825248"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3" name="Frame 5">
              <a:extLst>
                <a:ext uri="{FF2B5EF4-FFF2-40B4-BE49-F238E27FC236}">
                  <a16:creationId xmlns:a16="http://schemas.microsoft.com/office/drawing/2014/main" id="{8D5E7B07-F778-4913-96A8-607D88614D92}"/>
                </a:ext>
              </a:extLst>
            </p:cNvPr>
            <p:cNvSpPr>
              <a:spLocks noChangeAspect="1"/>
            </p:cNvSpPr>
            <p:nvPr/>
          </p:nvSpPr>
          <p:spPr bwMode="auto">
            <a:xfrm>
              <a:off x="11127504"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4" name="Frame 5">
              <a:extLst>
                <a:ext uri="{FF2B5EF4-FFF2-40B4-BE49-F238E27FC236}">
                  <a16:creationId xmlns:a16="http://schemas.microsoft.com/office/drawing/2014/main" id="{A53FD703-EBBB-4F6D-BFAF-45EBB3090E16}"/>
                </a:ext>
              </a:extLst>
            </p:cNvPr>
            <p:cNvSpPr>
              <a:spLocks noChangeAspect="1"/>
            </p:cNvSpPr>
            <p:nvPr/>
          </p:nvSpPr>
          <p:spPr bwMode="auto">
            <a:xfrm>
              <a:off x="11429760"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ame 5">
              <a:extLst>
                <a:ext uri="{FF2B5EF4-FFF2-40B4-BE49-F238E27FC236}">
                  <a16:creationId xmlns:a16="http://schemas.microsoft.com/office/drawing/2014/main" id="{76BE248D-C6A4-4157-99B8-7B0175335FE2}"/>
                </a:ext>
              </a:extLst>
            </p:cNvPr>
            <p:cNvSpPr>
              <a:spLocks noChangeAspect="1"/>
            </p:cNvSpPr>
            <p:nvPr/>
          </p:nvSpPr>
          <p:spPr bwMode="auto">
            <a:xfrm>
              <a:off x="10220736"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ame 5">
              <a:extLst>
                <a:ext uri="{FF2B5EF4-FFF2-40B4-BE49-F238E27FC236}">
                  <a16:creationId xmlns:a16="http://schemas.microsoft.com/office/drawing/2014/main" id="{2A0F37EA-5A0E-418F-BFD7-10EED36C030B}"/>
                </a:ext>
              </a:extLst>
            </p:cNvPr>
            <p:cNvSpPr>
              <a:spLocks noChangeAspect="1"/>
            </p:cNvSpPr>
            <p:nvPr/>
          </p:nvSpPr>
          <p:spPr bwMode="auto">
            <a:xfrm>
              <a:off x="10522992"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7" name="Frame 5">
              <a:extLst>
                <a:ext uri="{FF2B5EF4-FFF2-40B4-BE49-F238E27FC236}">
                  <a16:creationId xmlns:a16="http://schemas.microsoft.com/office/drawing/2014/main" id="{F0EB4AF5-A986-431A-AB57-A38B1A6BA569}"/>
                </a:ext>
              </a:extLst>
            </p:cNvPr>
            <p:cNvSpPr>
              <a:spLocks noChangeAspect="1"/>
            </p:cNvSpPr>
            <p:nvPr/>
          </p:nvSpPr>
          <p:spPr bwMode="auto">
            <a:xfrm>
              <a:off x="10825248"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8" name="Frame 5">
              <a:extLst>
                <a:ext uri="{FF2B5EF4-FFF2-40B4-BE49-F238E27FC236}">
                  <a16:creationId xmlns:a16="http://schemas.microsoft.com/office/drawing/2014/main" id="{DE304C76-5E2F-4845-99EA-F5929344223F}"/>
                </a:ext>
              </a:extLst>
            </p:cNvPr>
            <p:cNvSpPr>
              <a:spLocks noChangeAspect="1"/>
            </p:cNvSpPr>
            <p:nvPr/>
          </p:nvSpPr>
          <p:spPr bwMode="auto">
            <a:xfrm>
              <a:off x="11127504"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9" name="Frame 5">
              <a:extLst>
                <a:ext uri="{FF2B5EF4-FFF2-40B4-BE49-F238E27FC236}">
                  <a16:creationId xmlns:a16="http://schemas.microsoft.com/office/drawing/2014/main" id="{525A9628-4393-4584-966E-3AD93066E51D}"/>
                </a:ext>
              </a:extLst>
            </p:cNvPr>
            <p:cNvSpPr>
              <a:spLocks noChangeAspect="1"/>
            </p:cNvSpPr>
            <p:nvPr/>
          </p:nvSpPr>
          <p:spPr bwMode="auto">
            <a:xfrm>
              <a:off x="11429760"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0" name="Frame 5">
              <a:extLst>
                <a:ext uri="{FF2B5EF4-FFF2-40B4-BE49-F238E27FC236}">
                  <a16:creationId xmlns:a16="http://schemas.microsoft.com/office/drawing/2014/main" id="{F46724B9-AD78-491C-9C4B-AE5BA9A77CD9}"/>
                </a:ext>
              </a:extLst>
            </p:cNvPr>
            <p:cNvSpPr>
              <a:spLocks noChangeAspect="1"/>
            </p:cNvSpPr>
            <p:nvPr/>
          </p:nvSpPr>
          <p:spPr bwMode="auto">
            <a:xfrm>
              <a:off x="10220736"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1" name="Frame 5">
              <a:extLst>
                <a:ext uri="{FF2B5EF4-FFF2-40B4-BE49-F238E27FC236}">
                  <a16:creationId xmlns:a16="http://schemas.microsoft.com/office/drawing/2014/main" id="{C62D2447-B2D0-4778-B196-1948CE9FA881}"/>
                </a:ext>
              </a:extLst>
            </p:cNvPr>
            <p:cNvSpPr>
              <a:spLocks noChangeAspect="1"/>
            </p:cNvSpPr>
            <p:nvPr/>
          </p:nvSpPr>
          <p:spPr bwMode="auto">
            <a:xfrm>
              <a:off x="10522992"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2" name="Frame 5">
              <a:extLst>
                <a:ext uri="{FF2B5EF4-FFF2-40B4-BE49-F238E27FC236}">
                  <a16:creationId xmlns:a16="http://schemas.microsoft.com/office/drawing/2014/main" id="{8F5B5763-EA46-4FDA-9679-B45803A79EA2}"/>
                </a:ext>
              </a:extLst>
            </p:cNvPr>
            <p:cNvSpPr>
              <a:spLocks noChangeAspect="1"/>
            </p:cNvSpPr>
            <p:nvPr/>
          </p:nvSpPr>
          <p:spPr bwMode="auto">
            <a:xfrm>
              <a:off x="10825248"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3" name="Frame 5">
              <a:extLst>
                <a:ext uri="{FF2B5EF4-FFF2-40B4-BE49-F238E27FC236}">
                  <a16:creationId xmlns:a16="http://schemas.microsoft.com/office/drawing/2014/main" id="{66AAD492-4831-464E-80B3-5562FF298176}"/>
                </a:ext>
              </a:extLst>
            </p:cNvPr>
            <p:cNvSpPr>
              <a:spLocks noChangeAspect="1"/>
            </p:cNvSpPr>
            <p:nvPr/>
          </p:nvSpPr>
          <p:spPr bwMode="auto">
            <a:xfrm>
              <a:off x="11127504"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4" name="Frame 5">
              <a:extLst>
                <a:ext uri="{FF2B5EF4-FFF2-40B4-BE49-F238E27FC236}">
                  <a16:creationId xmlns:a16="http://schemas.microsoft.com/office/drawing/2014/main" id="{EE8631A6-7CBE-4A31-9634-36879FC80314}"/>
                </a:ext>
              </a:extLst>
            </p:cNvPr>
            <p:cNvSpPr>
              <a:spLocks noChangeAspect="1"/>
            </p:cNvSpPr>
            <p:nvPr/>
          </p:nvSpPr>
          <p:spPr bwMode="auto">
            <a:xfrm>
              <a:off x="11429760"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5" name="Left Brace 154">
            <a:extLst>
              <a:ext uri="{FF2B5EF4-FFF2-40B4-BE49-F238E27FC236}">
                <a16:creationId xmlns:a16="http://schemas.microsoft.com/office/drawing/2014/main" id="{D5834322-A40F-48E4-A060-34FEE4B308CF}"/>
              </a:ext>
            </a:extLst>
          </p:cNvPr>
          <p:cNvSpPr/>
          <p:nvPr/>
        </p:nvSpPr>
        <p:spPr>
          <a:xfrm>
            <a:off x="9679734" y="2094464"/>
            <a:ext cx="270851" cy="432342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765"/>
          </a:p>
        </p:txBody>
      </p:sp>
      <p:cxnSp>
        <p:nvCxnSpPr>
          <p:cNvPr id="157" name="Connector: Elbow 156">
            <a:extLst>
              <a:ext uri="{FF2B5EF4-FFF2-40B4-BE49-F238E27FC236}">
                <a16:creationId xmlns:a16="http://schemas.microsoft.com/office/drawing/2014/main" id="{797F55BF-D02D-4497-BDA4-2378365F5B6B}"/>
              </a:ext>
            </a:extLst>
          </p:cNvPr>
          <p:cNvCxnSpPr>
            <a:cxnSpLocks/>
            <a:stCxn id="155" idx="1"/>
          </p:cNvCxnSpPr>
          <p:nvPr/>
        </p:nvCxnSpPr>
        <p:spPr>
          <a:xfrm rot="10800000">
            <a:off x="7350992" y="3026895"/>
            <a:ext cx="2328743" cy="122928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8767D011-E66A-4D31-8524-D95842C510A9}"/>
              </a:ext>
            </a:extLst>
          </p:cNvPr>
          <p:cNvCxnSpPr>
            <a:cxnSpLocks/>
            <a:stCxn id="11" idx="3"/>
          </p:cNvCxnSpPr>
          <p:nvPr/>
        </p:nvCxnSpPr>
        <p:spPr>
          <a:xfrm flipV="1">
            <a:off x="7244807" y="2891151"/>
            <a:ext cx="2751183" cy="271250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AEA6F104-9257-43B4-AAE4-EF3C496B44C2}"/>
              </a:ext>
            </a:extLst>
          </p:cNvPr>
          <p:cNvSpPr txBox="1"/>
          <p:nvPr/>
        </p:nvSpPr>
        <p:spPr>
          <a:xfrm>
            <a:off x="9771204" y="1609887"/>
            <a:ext cx="1299957" cy="615516"/>
          </a:xfrm>
          <a:prstGeom prst="rect">
            <a:avLst/>
          </a:prstGeom>
          <a:noFill/>
        </p:spPr>
        <p:txBody>
          <a:bodyPr wrap="none" lIns="179285" tIns="143428" rIns="179285" bIns="143428" rtlCol="0">
            <a:spAutoFit/>
          </a:bodyPr>
          <a:lstStyle/>
          <a:p>
            <a:pPr>
              <a:lnSpc>
                <a:spcPct val="90000"/>
              </a:lnSpc>
              <a:spcAft>
                <a:spcPts val="588"/>
              </a:spcAft>
            </a:pPr>
            <a:r>
              <a:rPr lang="sv-SE" sz="2353" dirty="0" err="1">
                <a:gradFill>
                  <a:gsLst>
                    <a:gs pos="2917">
                      <a:schemeClr val="tx1"/>
                    </a:gs>
                    <a:gs pos="30000">
                      <a:schemeClr val="tx1"/>
                    </a:gs>
                  </a:gsLst>
                  <a:lin ang="5400000" scaled="0"/>
                </a:gradFill>
              </a:rPr>
              <a:t>Devices</a:t>
            </a:r>
            <a:endParaRPr lang="sv-SE"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91218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5"/>
                                        </p:tgtEl>
                                      </p:cBhvr>
                                    </p:animEffect>
                                    <p:set>
                                      <p:cBhvr>
                                        <p:cTn id="7" dur="1" fill="hold">
                                          <p:stCondLst>
                                            <p:cond delay="499"/>
                                          </p:stCondLst>
                                        </p:cTn>
                                        <p:tgtEl>
                                          <p:spTgt spid="11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fade">
                                      <p:cBhvr>
                                        <p:cTn id="11" dur="500"/>
                                        <p:tgtEl>
                                          <p:spTgt spid="10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7"/>
                                        </p:tgtEl>
                                        <p:attrNameLst>
                                          <p:attrName>style.visibility</p:attrName>
                                        </p:attrNameLst>
                                      </p:cBhvr>
                                      <p:to>
                                        <p:strVal val="visible"/>
                                      </p:to>
                                    </p:set>
                                    <p:animEffect transition="in" filter="fade">
                                      <p:cBhvr>
                                        <p:cTn id="19" dur="500"/>
                                        <p:tgtEl>
                                          <p:spTgt spid="15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wipe(up)">
                                      <p:cBhvr>
                                        <p:cTn id="28" dur="500"/>
                                        <p:tgtEl>
                                          <p:spTgt spid="119"/>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55"/>
                                        </p:tgtEl>
                                      </p:cBhvr>
                                    </p:animEffect>
                                    <p:set>
                                      <p:cBhvr>
                                        <p:cTn id="42" dur="1" fill="hold">
                                          <p:stCondLst>
                                            <p:cond delay="499"/>
                                          </p:stCondLst>
                                        </p:cTn>
                                        <p:tgtEl>
                                          <p:spTgt spid="15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57"/>
                                        </p:tgtEl>
                                      </p:cBhvr>
                                    </p:animEffect>
                                    <p:set>
                                      <p:cBhvr>
                                        <p:cTn id="45" dur="1" fill="hold">
                                          <p:stCondLst>
                                            <p:cond delay="499"/>
                                          </p:stCondLst>
                                        </p:cTn>
                                        <p:tgtEl>
                                          <p:spTgt spid="157"/>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19"/>
                                        </p:tgtEl>
                                      </p:cBhvr>
                                    </p:animEffect>
                                    <p:set>
                                      <p:cBhvr>
                                        <p:cTn id="48" dur="1" fill="hold">
                                          <p:stCondLst>
                                            <p:cond delay="499"/>
                                          </p:stCondLst>
                                        </p:cTn>
                                        <p:tgtEl>
                                          <p:spTgt spid="119"/>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66"/>
                                        </p:tgtEl>
                                        <p:attrNameLst>
                                          <p:attrName>style.visibility</p:attrName>
                                        </p:attrNameLst>
                                      </p:cBhvr>
                                      <p:to>
                                        <p:strVal val="visible"/>
                                      </p:to>
                                    </p:set>
                                    <p:animEffect transition="in" filter="fade">
                                      <p:cBhvr>
                                        <p:cTn id="58" dur="500"/>
                                        <p:tgtEl>
                                          <p:spTgt spid="166"/>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01"/>
                                        </p:tgtEl>
                                        <p:attrNameLst>
                                          <p:attrName>style.visibility</p:attrName>
                                        </p:attrNameLst>
                                      </p:cBhvr>
                                      <p:to>
                                        <p:strVal val="visible"/>
                                      </p:to>
                                    </p:set>
                                    <p:animEffect transition="in" filter="fade">
                                      <p:cBhvr>
                                        <p:cTn id="62" dur="500"/>
                                        <p:tgtEl>
                                          <p:spTgt spid="101"/>
                                        </p:tgtEl>
                                      </p:cBhvr>
                                    </p:animEffect>
                                  </p:childTnLst>
                                </p:cTn>
                              </p:par>
                              <p:par>
                                <p:cTn id="63" presetID="10"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61"/>
                                        </p:tgtEl>
                                        <p:attrNameLst>
                                          <p:attrName>style.visibility</p:attrName>
                                        </p:attrNameLst>
                                      </p:cBhvr>
                                      <p:to>
                                        <p:strVal val="visible"/>
                                      </p:to>
                                    </p:set>
                                    <p:animEffect transition="in" filter="fade">
                                      <p:cBhvr>
                                        <p:cTn id="70"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19" grpId="0" animBg="1"/>
      <p:bldP spid="119" grpId="1" animBg="1"/>
      <p:bldP spid="155" grpId="0" animBg="1"/>
      <p:bldP spid="15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0381" y="291548"/>
            <a:ext cx="11653523" cy="899537"/>
          </a:xfrm>
        </p:spPr>
        <p:txBody>
          <a:bodyPr/>
          <a:lstStyle/>
          <a:p>
            <a:r>
              <a:rPr lang="sv-SE" dirty="0"/>
              <a:t>IoT </a:t>
            </a:r>
            <a:r>
              <a:rPr lang="sv-SE" dirty="0" err="1"/>
              <a:t>Message</a:t>
            </a:r>
            <a:r>
              <a:rPr lang="sv-SE" dirty="0"/>
              <a:t> Exchange </a:t>
            </a:r>
            <a:r>
              <a:rPr lang="sv-SE" dirty="0" err="1"/>
              <a:t>Patterns</a:t>
            </a:r>
            <a:endParaRPr lang="en-IN" sz="4705" dirty="0">
              <a:solidFill>
                <a:schemeClr val="tx2"/>
              </a:solidFill>
            </a:endParaRPr>
          </a:p>
        </p:txBody>
      </p:sp>
      <p:sp>
        <p:nvSpPr>
          <p:cNvPr id="110" name="TextBox 109">
            <a:extLst>
              <a:ext uri="{FF2B5EF4-FFF2-40B4-BE49-F238E27FC236}">
                <a16:creationId xmlns:a16="http://schemas.microsoft.com/office/drawing/2014/main" id="{2AAF9087-772F-497D-82A5-5DB9379CEED0}"/>
              </a:ext>
            </a:extLst>
          </p:cNvPr>
          <p:cNvSpPr txBox="1"/>
          <p:nvPr/>
        </p:nvSpPr>
        <p:spPr>
          <a:xfrm>
            <a:off x="305362" y="1487561"/>
            <a:ext cx="987115"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State</a:t>
            </a:r>
          </a:p>
        </p:txBody>
      </p:sp>
      <p:sp>
        <p:nvSpPr>
          <p:cNvPr id="113" name="Rectangle: Rounded Corners 112">
            <a:extLst>
              <a:ext uri="{FF2B5EF4-FFF2-40B4-BE49-F238E27FC236}">
                <a16:creationId xmlns:a16="http://schemas.microsoft.com/office/drawing/2014/main" id="{24793451-908E-4F7B-B987-E0401F65600B}"/>
              </a:ext>
            </a:extLst>
          </p:cNvPr>
          <p:cNvSpPr/>
          <p:nvPr/>
        </p:nvSpPr>
        <p:spPr bwMode="auto">
          <a:xfrm>
            <a:off x="5558151" y="1725812"/>
            <a:ext cx="2420321" cy="4840641"/>
          </a:xfrm>
          <a:prstGeom prst="roundRect">
            <a:avLst>
              <a:gd name="adj" fmla="val 1710"/>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16" name="TextBox 115">
            <a:extLst>
              <a:ext uri="{FF2B5EF4-FFF2-40B4-BE49-F238E27FC236}">
                <a16:creationId xmlns:a16="http://schemas.microsoft.com/office/drawing/2014/main" id="{AFA75872-4689-4DD0-A263-AD18A3A38CEF}"/>
              </a:ext>
            </a:extLst>
          </p:cNvPr>
          <p:cNvSpPr txBox="1"/>
          <p:nvPr/>
        </p:nvSpPr>
        <p:spPr>
          <a:xfrm>
            <a:off x="5558151" y="1677123"/>
            <a:ext cx="1317461"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IoT </a:t>
            </a:r>
            <a:r>
              <a:rPr lang="sv-SE" sz="2353" dirty="0" err="1">
                <a:gradFill>
                  <a:gsLst>
                    <a:gs pos="2917">
                      <a:schemeClr val="tx1"/>
                    </a:gs>
                    <a:gs pos="30000">
                      <a:schemeClr val="tx1"/>
                    </a:gs>
                  </a:gsLst>
                  <a:lin ang="5400000" scaled="0"/>
                </a:gradFill>
              </a:rPr>
              <a:t>Hub</a:t>
            </a:r>
            <a:endParaRPr lang="sv-SE" sz="2353" dirty="0">
              <a:gradFill>
                <a:gsLst>
                  <a:gs pos="2917">
                    <a:schemeClr val="tx1"/>
                  </a:gs>
                  <a:gs pos="30000">
                    <a:schemeClr val="tx1"/>
                  </a:gs>
                </a:gsLst>
                <a:lin ang="5400000" scaled="0"/>
              </a:gradFill>
            </a:endParaRPr>
          </a:p>
        </p:txBody>
      </p:sp>
      <p:grpSp>
        <p:nvGrpSpPr>
          <p:cNvPr id="164" name="Group 163">
            <a:extLst>
              <a:ext uri="{FF2B5EF4-FFF2-40B4-BE49-F238E27FC236}">
                <a16:creationId xmlns:a16="http://schemas.microsoft.com/office/drawing/2014/main" id="{9B5E9F06-D4F0-434F-A285-098557D0357A}"/>
              </a:ext>
            </a:extLst>
          </p:cNvPr>
          <p:cNvGrpSpPr/>
          <p:nvPr/>
        </p:nvGrpSpPr>
        <p:grpSpPr>
          <a:xfrm>
            <a:off x="10010346" y="2174019"/>
            <a:ext cx="1463653" cy="4118673"/>
            <a:chOff x="10211074" y="2217116"/>
            <a:chExt cx="1493002" cy="4201261"/>
          </a:xfrm>
        </p:grpSpPr>
        <p:sp>
          <p:nvSpPr>
            <p:cNvPr id="33" name="Frame 5">
              <a:extLst>
                <a:ext uri="{FF2B5EF4-FFF2-40B4-BE49-F238E27FC236}">
                  <a16:creationId xmlns:a16="http://schemas.microsoft.com/office/drawing/2014/main" id="{6AAE7A2C-6358-40E7-80E9-A1C9E77E5519}"/>
                </a:ext>
              </a:extLst>
            </p:cNvPr>
            <p:cNvSpPr>
              <a:spLocks noChangeAspect="1"/>
            </p:cNvSpPr>
            <p:nvPr/>
          </p:nvSpPr>
          <p:spPr bwMode="auto">
            <a:xfrm>
              <a:off x="10211074"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ame 5">
              <a:extLst>
                <a:ext uri="{FF2B5EF4-FFF2-40B4-BE49-F238E27FC236}">
                  <a16:creationId xmlns:a16="http://schemas.microsoft.com/office/drawing/2014/main" id="{5C849056-4454-4CC7-BDA9-0E8FBA756913}"/>
                </a:ext>
              </a:extLst>
            </p:cNvPr>
            <p:cNvSpPr>
              <a:spLocks noChangeAspect="1"/>
            </p:cNvSpPr>
            <p:nvPr/>
          </p:nvSpPr>
          <p:spPr bwMode="auto">
            <a:xfrm>
              <a:off x="10513330"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ame 5">
              <a:extLst>
                <a:ext uri="{FF2B5EF4-FFF2-40B4-BE49-F238E27FC236}">
                  <a16:creationId xmlns:a16="http://schemas.microsoft.com/office/drawing/2014/main" id="{F034945C-E844-45EE-B43D-EDEEE24F2B8C}"/>
                </a:ext>
              </a:extLst>
            </p:cNvPr>
            <p:cNvSpPr>
              <a:spLocks noChangeAspect="1"/>
            </p:cNvSpPr>
            <p:nvPr/>
          </p:nvSpPr>
          <p:spPr bwMode="auto">
            <a:xfrm>
              <a:off x="10815586"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ame 5">
              <a:extLst>
                <a:ext uri="{FF2B5EF4-FFF2-40B4-BE49-F238E27FC236}">
                  <a16:creationId xmlns:a16="http://schemas.microsoft.com/office/drawing/2014/main" id="{EF2CD93F-41DC-4424-87A7-F36BC69361C2}"/>
                </a:ext>
              </a:extLst>
            </p:cNvPr>
            <p:cNvSpPr>
              <a:spLocks noChangeAspect="1"/>
            </p:cNvSpPr>
            <p:nvPr/>
          </p:nvSpPr>
          <p:spPr bwMode="auto">
            <a:xfrm>
              <a:off x="11117842"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9" name="Frame 5">
              <a:extLst>
                <a:ext uri="{FF2B5EF4-FFF2-40B4-BE49-F238E27FC236}">
                  <a16:creationId xmlns:a16="http://schemas.microsoft.com/office/drawing/2014/main" id="{5E9401BB-E31E-47AC-8E3B-BD35768D447C}"/>
                </a:ext>
              </a:extLst>
            </p:cNvPr>
            <p:cNvSpPr>
              <a:spLocks noChangeAspect="1"/>
            </p:cNvSpPr>
            <p:nvPr/>
          </p:nvSpPr>
          <p:spPr bwMode="auto">
            <a:xfrm>
              <a:off x="11420098"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2" name="Frame 5">
              <a:extLst>
                <a:ext uri="{FF2B5EF4-FFF2-40B4-BE49-F238E27FC236}">
                  <a16:creationId xmlns:a16="http://schemas.microsoft.com/office/drawing/2014/main" id="{2B912413-298F-414F-A211-EF7F299E3F8E}"/>
                </a:ext>
              </a:extLst>
            </p:cNvPr>
            <p:cNvSpPr>
              <a:spLocks noChangeAspect="1"/>
            </p:cNvSpPr>
            <p:nvPr/>
          </p:nvSpPr>
          <p:spPr bwMode="auto">
            <a:xfrm>
              <a:off x="10211074"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3" name="Frame 5">
              <a:extLst>
                <a:ext uri="{FF2B5EF4-FFF2-40B4-BE49-F238E27FC236}">
                  <a16:creationId xmlns:a16="http://schemas.microsoft.com/office/drawing/2014/main" id="{34976A55-D731-48AA-A549-99AC45334BBC}"/>
                </a:ext>
              </a:extLst>
            </p:cNvPr>
            <p:cNvSpPr>
              <a:spLocks noChangeAspect="1"/>
            </p:cNvSpPr>
            <p:nvPr/>
          </p:nvSpPr>
          <p:spPr bwMode="auto">
            <a:xfrm>
              <a:off x="10513330"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ame 5">
              <a:extLst>
                <a:ext uri="{FF2B5EF4-FFF2-40B4-BE49-F238E27FC236}">
                  <a16:creationId xmlns:a16="http://schemas.microsoft.com/office/drawing/2014/main" id="{B573AF9F-5597-4D79-9B2B-0FD1EDB0CC51}"/>
                </a:ext>
              </a:extLst>
            </p:cNvPr>
            <p:cNvSpPr>
              <a:spLocks noChangeAspect="1"/>
            </p:cNvSpPr>
            <p:nvPr/>
          </p:nvSpPr>
          <p:spPr bwMode="auto">
            <a:xfrm>
              <a:off x="10815586"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ame 5">
              <a:extLst>
                <a:ext uri="{FF2B5EF4-FFF2-40B4-BE49-F238E27FC236}">
                  <a16:creationId xmlns:a16="http://schemas.microsoft.com/office/drawing/2014/main" id="{B26878EC-CDDD-4E11-9D62-E145FF4CE167}"/>
                </a:ext>
              </a:extLst>
            </p:cNvPr>
            <p:cNvSpPr>
              <a:spLocks noChangeAspect="1"/>
            </p:cNvSpPr>
            <p:nvPr/>
          </p:nvSpPr>
          <p:spPr bwMode="auto">
            <a:xfrm>
              <a:off x="11117842"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8" name="Frame 5">
              <a:extLst>
                <a:ext uri="{FF2B5EF4-FFF2-40B4-BE49-F238E27FC236}">
                  <a16:creationId xmlns:a16="http://schemas.microsoft.com/office/drawing/2014/main" id="{1A6CE0E6-7CE0-42D2-85F1-57CD5BA9DCCD}"/>
                </a:ext>
              </a:extLst>
            </p:cNvPr>
            <p:cNvSpPr>
              <a:spLocks noChangeAspect="1"/>
            </p:cNvSpPr>
            <p:nvPr/>
          </p:nvSpPr>
          <p:spPr bwMode="auto">
            <a:xfrm>
              <a:off x="11420098"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ame 5">
              <a:extLst>
                <a:ext uri="{FF2B5EF4-FFF2-40B4-BE49-F238E27FC236}">
                  <a16:creationId xmlns:a16="http://schemas.microsoft.com/office/drawing/2014/main" id="{CE454E77-91CB-4020-9833-5204C3854A7C}"/>
                </a:ext>
              </a:extLst>
            </p:cNvPr>
            <p:cNvSpPr>
              <a:spLocks noChangeAspect="1"/>
            </p:cNvSpPr>
            <p:nvPr/>
          </p:nvSpPr>
          <p:spPr bwMode="auto">
            <a:xfrm>
              <a:off x="10211074"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7" name="Frame 5">
              <a:extLst>
                <a:ext uri="{FF2B5EF4-FFF2-40B4-BE49-F238E27FC236}">
                  <a16:creationId xmlns:a16="http://schemas.microsoft.com/office/drawing/2014/main" id="{B16B5240-C5D8-4A6B-B038-8DBD80C59F37}"/>
                </a:ext>
              </a:extLst>
            </p:cNvPr>
            <p:cNvSpPr>
              <a:spLocks noChangeAspect="1"/>
            </p:cNvSpPr>
            <p:nvPr/>
          </p:nvSpPr>
          <p:spPr bwMode="auto">
            <a:xfrm>
              <a:off x="10513330"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ame 5">
              <a:extLst>
                <a:ext uri="{FF2B5EF4-FFF2-40B4-BE49-F238E27FC236}">
                  <a16:creationId xmlns:a16="http://schemas.microsoft.com/office/drawing/2014/main" id="{4666DB86-135B-4977-AF56-26384905C98A}"/>
                </a:ext>
              </a:extLst>
            </p:cNvPr>
            <p:cNvSpPr>
              <a:spLocks noChangeAspect="1"/>
            </p:cNvSpPr>
            <p:nvPr/>
          </p:nvSpPr>
          <p:spPr bwMode="auto">
            <a:xfrm>
              <a:off x="10815586"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9" name="Frame 5">
              <a:extLst>
                <a:ext uri="{FF2B5EF4-FFF2-40B4-BE49-F238E27FC236}">
                  <a16:creationId xmlns:a16="http://schemas.microsoft.com/office/drawing/2014/main" id="{17C8D3EE-5D42-48E0-97AB-343907FF0ABA}"/>
                </a:ext>
              </a:extLst>
            </p:cNvPr>
            <p:cNvSpPr>
              <a:spLocks noChangeAspect="1"/>
            </p:cNvSpPr>
            <p:nvPr/>
          </p:nvSpPr>
          <p:spPr bwMode="auto">
            <a:xfrm>
              <a:off x="11117842"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0" name="Frame 5">
              <a:extLst>
                <a:ext uri="{FF2B5EF4-FFF2-40B4-BE49-F238E27FC236}">
                  <a16:creationId xmlns:a16="http://schemas.microsoft.com/office/drawing/2014/main" id="{F1DAB5A2-7AFC-445C-B47D-A7BE26EA7F8C}"/>
                </a:ext>
              </a:extLst>
            </p:cNvPr>
            <p:cNvSpPr>
              <a:spLocks noChangeAspect="1"/>
            </p:cNvSpPr>
            <p:nvPr/>
          </p:nvSpPr>
          <p:spPr bwMode="auto">
            <a:xfrm>
              <a:off x="11420098"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ame 5">
              <a:extLst>
                <a:ext uri="{FF2B5EF4-FFF2-40B4-BE49-F238E27FC236}">
                  <a16:creationId xmlns:a16="http://schemas.microsoft.com/office/drawing/2014/main" id="{69D1C89B-A4E0-4212-8E80-702A6945FFB2}"/>
                </a:ext>
              </a:extLst>
            </p:cNvPr>
            <p:cNvSpPr>
              <a:spLocks noChangeAspect="1"/>
            </p:cNvSpPr>
            <p:nvPr/>
          </p:nvSpPr>
          <p:spPr bwMode="auto">
            <a:xfrm>
              <a:off x="10211074"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4" name="Frame 5">
              <a:extLst>
                <a:ext uri="{FF2B5EF4-FFF2-40B4-BE49-F238E27FC236}">
                  <a16:creationId xmlns:a16="http://schemas.microsoft.com/office/drawing/2014/main" id="{B6B9C6A8-1743-4FB2-9A59-A8AF9618A9E9}"/>
                </a:ext>
              </a:extLst>
            </p:cNvPr>
            <p:cNvSpPr>
              <a:spLocks noChangeAspect="1"/>
            </p:cNvSpPr>
            <p:nvPr/>
          </p:nvSpPr>
          <p:spPr bwMode="auto">
            <a:xfrm>
              <a:off x="10513330"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5" name="Frame 5">
              <a:extLst>
                <a:ext uri="{FF2B5EF4-FFF2-40B4-BE49-F238E27FC236}">
                  <a16:creationId xmlns:a16="http://schemas.microsoft.com/office/drawing/2014/main" id="{319475CC-5168-4FC2-9FC1-B5384E596BC4}"/>
                </a:ext>
              </a:extLst>
            </p:cNvPr>
            <p:cNvSpPr>
              <a:spLocks noChangeAspect="1"/>
            </p:cNvSpPr>
            <p:nvPr/>
          </p:nvSpPr>
          <p:spPr bwMode="auto">
            <a:xfrm>
              <a:off x="10815586"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6" name="Frame 5">
              <a:extLst>
                <a:ext uri="{FF2B5EF4-FFF2-40B4-BE49-F238E27FC236}">
                  <a16:creationId xmlns:a16="http://schemas.microsoft.com/office/drawing/2014/main" id="{AB565922-F561-49B5-A281-D9E7C7D0094F}"/>
                </a:ext>
              </a:extLst>
            </p:cNvPr>
            <p:cNvSpPr>
              <a:spLocks noChangeAspect="1"/>
            </p:cNvSpPr>
            <p:nvPr/>
          </p:nvSpPr>
          <p:spPr bwMode="auto">
            <a:xfrm>
              <a:off x="11117842"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7" name="Frame 5">
              <a:extLst>
                <a:ext uri="{FF2B5EF4-FFF2-40B4-BE49-F238E27FC236}">
                  <a16:creationId xmlns:a16="http://schemas.microsoft.com/office/drawing/2014/main" id="{4C2B2821-FD88-42A7-984B-91F1757E0FC1}"/>
                </a:ext>
              </a:extLst>
            </p:cNvPr>
            <p:cNvSpPr>
              <a:spLocks noChangeAspect="1"/>
            </p:cNvSpPr>
            <p:nvPr/>
          </p:nvSpPr>
          <p:spPr bwMode="auto">
            <a:xfrm>
              <a:off x="11420098"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0" name="Frame 5">
              <a:extLst>
                <a:ext uri="{FF2B5EF4-FFF2-40B4-BE49-F238E27FC236}">
                  <a16:creationId xmlns:a16="http://schemas.microsoft.com/office/drawing/2014/main" id="{150AC678-BAA5-42F3-A6B1-3CA64B1FD66C}"/>
                </a:ext>
              </a:extLst>
            </p:cNvPr>
            <p:cNvSpPr>
              <a:spLocks noChangeAspect="1"/>
            </p:cNvSpPr>
            <p:nvPr/>
          </p:nvSpPr>
          <p:spPr bwMode="auto">
            <a:xfrm>
              <a:off x="10211074"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1" name="Frame 5">
              <a:extLst>
                <a:ext uri="{FF2B5EF4-FFF2-40B4-BE49-F238E27FC236}">
                  <a16:creationId xmlns:a16="http://schemas.microsoft.com/office/drawing/2014/main" id="{AB89F195-BF01-47E7-94A8-41F91A8812F7}"/>
                </a:ext>
              </a:extLst>
            </p:cNvPr>
            <p:cNvSpPr>
              <a:spLocks noChangeAspect="1"/>
            </p:cNvSpPr>
            <p:nvPr/>
          </p:nvSpPr>
          <p:spPr bwMode="auto">
            <a:xfrm>
              <a:off x="10513330"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2" name="Frame 5">
              <a:extLst>
                <a:ext uri="{FF2B5EF4-FFF2-40B4-BE49-F238E27FC236}">
                  <a16:creationId xmlns:a16="http://schemas.microsoft.com/office/drawing/2014/main" id="{15C5526C-740A-4A13-A506-47578FAE5E94}"/>
                </a:ext>
              </a:extLst>
            </p:cNvPr>
            <p:cNvSpPr>
              <a:spLocks noChangeAspect="1"/>
            </p:cNvSpPr>
            <p:nvPr/>
          </p:nvSpPr>
          <p:spPr bwMode="auto">
            <a:xfrm>
              <a:off x="10815586"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ame 5">
              <a:extLst>
                <a:ext uri="{FF2B5EF4-FFF2-40B4-BE49-F238E27FC236}">
                  <a16:creationId xmlns:a16="http://schemas.microsoft.com/office/drawing/2014/main" id="{1114B207-3C69-4D08-A13C-456C36FB4854}"/>
                </a:ext>
              </a:extLst>
            </p:cNvPr>
            <p:cNvSpPr>
              <a:spLocks noChangeAspect="1"/>
            </p:cNvSpPr>
            <p:nvPr/>
          </p:nvSpPr>
          <p:spPr bwMode="auto">
            <a:xfrm>
              <a:off x="11117842"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4" name="Frame 5">
              <a:extLst>
                <a:ext uri="{FF2B5EF4-FFF2-40B4-BE49-F238E27FC236}">
                  <a16:creationId xmlns:a16="http://schemas.microsoft.com/office/drawing/2014/main" id="{19BBEE82-DDB9-44F0-B1BC-E4D977A41736}"/>
                </a:ext>
              </a:extLst>
            </p:cNvPr>
            <p:cNvSpPr>
              <a:spLocks noChangeAspect="1"/>
            </p:cNvSpPr>
            <p:nvPr/>
          </p:nvSpPr>
          <p:spPr bwMode="auto">
            <a:xfrm>
              <a:off x="11420098"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7" name="Frame 5">
              <a:extLst>
                <a:ext uri="{FF2B5EF4-FFF2-40B4-BE49-F238E27FC236}">
                  <a16:creationId xmlns:a16="http://schemas.microsoft.com/office/drawing/2014/main" id="{9025E1AF-6731-40D9-BFC8-02E1D1D5424C}"/>
                </a:ext>
              </a:extLst>
            </p:cNvPr>
            <p:cNvSpPr>
              <a:spLocks noChangeAspect="1"/>
            </p:cNvSpPr>
            <p:nvPr/>
          </p:nvSpPr>
          <p:spPr bwMode="auto">
            <a:xfrm>
              <a:off x="10211074"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8" name="Frame 5">
              <a:extLst>
                <a:ext uri="{FF2B5EF4-FFF2-40B4-BE49-F238E27FC236}">
                  <a16:creationId xmlns:a16="http://schemas.microsoft.com/office/drawing/2014/main" id="{CE52CEA9-0803-45B5-8371-72BD5DDB0B44}"/>
                </a:ext>
              </a:extLst>
            </p:cNvPr>
            <p:cNvSpPr>
              <a:spLocks noChangeAspect="1"/>
            </p:cNvSpPr>
            <p:nvPr/>
          </p:nvSpPr>
          <p:spPr bwMode="auto">
            <a:xfrm>
              <a:off x="10513330"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9" name="Frame 5">
              <a:extLst>
                <a:ext uri="{FF2B5EF4-FFF2-40B4-BE49-F238E27FC236}">
                  <a16:creationId xmlns:a16="http://schemas.microsoft.com/office/drawing/2014/main" id="{B5846028-A38F-4E14-B3B7-8558C777CEE8}"/>
                </a:ext>
              </a:extLst>
            </p:cNvPr>
            <p:cNvSpPr>
              <a:spLocks noChangeAspect="1"/>
            </p:cNvSpPr>
            <p:nvPr/>
          </p:nvSpPr>
          <p:spPr bwMode="auto">
            <a:xfrm>
              <a:off x="10815586"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0" name="Frame 5">
              <a:extLst>
                <a:ext uri="{FF2B5EF4-FFF2-40B4-BE49-F238E27FC236}">
                  <a16:creationId xmlns:a16="http://schemas.microsoft.com/office/drawing/2014/main" id="{35429E11-B4FA-42CC-9D2D-FF3B55CB2E6A}"/>
                </a:ext>
              </a:extLst>
            </p:cNvPr>
            <p:cNvSpPr>
              <a:spLocks noChangeAspect="1"/>
            </p:cNvSpPr>
            <p:nvPr/>
          </p:nvSpPr>
          <p:spPr bwMode="auto">
            <a:xfrm>
              <a:off x="11117842"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ame 5">
              <a:extLst>
                <a:ext uri="{FF2B5EF4-FFF2-40B4-BE49-F238E27FC236}">
                  <a16:creationId xmlns:a16="http://schemas.microsoft.com/office/drawing/2014/main" id="{79A6FAF3-0025-4CA0-AEEB-2140615EEDC4}"/>
                </a:ext>
              </a:extLst>
            </p:cNvPr>
            <p:cNvSpPr>
              <a:spLocks noChangeAspect="1"/>
            </p:cNvSpPr>
            <p:nvPr/>
          </p:nvSpPr>
          <p:spPr bwMode="auto">
            <a:xfrm>
              <a:off x="11420098"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ame 5">
              <a:extLst>
                <a:ext uri="{FF2B5EF4-FFF2-40B4-BE49-F238E27FC236}">
                  <a16:creationId xmlns:a16="http://schemas.microsoft.com/office/drawing/2014/main" id="{2E90C2EA-4D11-4F0D-A57F-1CE5277B76F7}"/>
                </a:ext>
              </a:extLst>
            </p:cNvPr>
            <p:cNvSpPr>
              <a:spLocks noChangeAspect="1"/>
            </p:cNvSpPr>
            <p:nvPr/>
          </p:nvSpPr>
          <p:spPr bwMode="auto">
            <a:xfrm>
              <a:off x="10211074"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ame 5">
              <a:extLst>
                <a:ext uri="{FF2B5EF4-FFF2-40B4-BE49-F238E27FC236}">
                  <a16:creationId xmlns:a16="http://schemas.microsoft.com/office/drawing/2014/main" id="{B6EA4690-7695-4095-B840-B33B567E9D0D}"/>
                </a:ext>
              </a:extLst>
            </p:cNvPr>
            <p:cNvSpPr>
              <a:spLocks noChangeAspect="1"/>
            </p:cNvSpPr>
            <p:nvPr/>
          </p:nvSpPr>
          <p:spPr bwMode="auto">
            <a:xfrm>
              <a:off x="10513330"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6" name="Frame 5">
              <a:extLst>
                <a:ext uri="{FF2B5EF4-FFF2-40B4-BE49-F238E27FC236}">
                  <a16:creationId xmlns:a16="http://schemas.microsoft.com/office/drawing/2014/main" id="{491CB16F-A6C7-4846-8619-39A7473585FA}"/>
                </a:ext>
              </a:extLst>
            </p:cNvPr>
            <p:cNvSpPr>
              <a:spLocks noChangeAspect="1"/>
            </p:cNvSpPr>
            <p:nvPr/>
          </p:nvSpPr>
          <p:spPr bwMode="auto">
            <a:xfrm>
              <a:off x="10815586"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7" name="Frame 5">
              <a:extLst>
                <a:ext uri="{FF2B5EF4-FFF2-40B4-BE49-F238E27FC236}">
                  <a16:creationId xmlns:a16="http://schemas.microsoft.com/office/drawing/2014/main" id="{C3F7026F-B40E-4901-BAD7-D8F42B2D92D7}"/>
                </a:ext>
              </a:extLst>
            </p:cNvPr>
            <p:cNvSpPr>
              <a:spLocks noChangeAspect="1"/>
            </p:cNvSpPr>
            <p:nvPr/>
          </p:nvSpPr>
          <p:spPr bwMode="auto">
            <a:xfrm>
              <a:off x="11117842"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8" name="Frame 5">
              <a:extLst>
                <a:ext uri="{FF2B5EF4-FFF2-40B4-BE49-F238E27FC236}">
                  <a16:creationId xmlns:a16="http://schemas.microsoft.com/office/drawing/2014/main" id="{6F617DB9-082F-4B92-A013-B9D1453BBB83}"/>
                </a:ext>
              </a:extLst>
            </p:cNvPr>
            <p:cNvSpPr>
              <a:spLocks noChangeAspect="1"/>
            </p:cNvSpPr>
            <p:nvPr/>
          </p:nvSpPr>
          <p:spPr bwMode="auto">
            <a:xfrm>
              <a:off x="11420098"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0" name="Frame 5">
              <a:extLst>
                <a:ext uri="{FF2B5EF4-FFF2-40B4-BE49-F238E27FC236}">
                  <a16:creationId xmlns:a16="http://schemas.microsoft.com/office/drawing/2014/main" id="{0B65E01D-E88B-4A9A-9570-3AF75E890C5E}"/>
                </a:ext>
              </a:extLst>
            </p:cNvPr>
            <p:cNvSpPr>
              <a:spLocks noChangeAspect="1"/>
            </p:cNvSpPr>
            <p:nvPr/>
          </p:nvSpPr>
          <p:spPr bwMode="auto">
            <a:xfrm>
              <a:off x="10220736"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1" name="Frame 5">
              <a:extLst>
                <a:ext uri="{FF2B5EF4-FFF2-40B4-BE49-F238E27FC236}">
                  <a16:creationId xmlns:a16="http://schemas.microsoft.com/office/drawing/2014/main" id="{F8403804-A157-4402-9AA2-623962C2F794}"/>
                </a:ext>
              </a:extLst>
            </p:cNvPr>
            <p:cNvSpPr>
              <a:spLocks noChangeAspect="1"/>
            </p:cNvSpPr>
            <p:nvPr/>
          </p:nvSpPr>
          <p:spPr bwMode="auto">
            <a:xfrm>
              <a:off x="10522992"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2" name="Frame 5">
              <a:extLst>
                <a:ext uri="{FF2B5EF4-FFF2-40B4-BE49-F238E27FC236}">
                  <a16:creationId xmlns:a16="http://schemas.microsoft.com/office/drawing/2014/main" id="{535025D6-0EA5-4552-AE92-0DEF931ACD5A}"/>
                </a:ext>
              </a:extLst>
            </p:cNvPr>
            <p:cNvSpPr>
              <a:spLocks noChangeAspect="1"/>
            </p:cNvSpPr>
            <p:nvPr/>
          </p:nvSpPr>
          <p:spPr bwMode="auto">
            <a:xfrm>
              <a:off x="10825248"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3" name="Frame 5">
              <a:extLst>
                <a:ext uri="{FF2B5EF4-FFF2-40B4-BE49-F238E27FC236}">
                  <a16:creationId xmlns:a16="http://schemas.microsoft.com/office/drawing/2014/main" id="{FE40C43D-30DD-4AFC-9D6A-A7E3159C6200}"/>
                </a:ext>
              </a:extLst>
            </p:cNvPr>
            <p:cNvSpPr>
              <a:spLocks noChangeAspect="1"/>
            </p:cNvSpPr>
            <p:nvPr/>
          </p:nvSpPr>
          <p:spPr bwMode="auto">
            <a:xfrm>
              <a:off x="11127504"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ame 5">
              <a:extLst>
                <a:ext uri="{FF2B5EF4-FFF2-40B4-BE49-F238E27FC236}">
                  <a16:creationId xmlns:a16="http://schemas.microsoft.com/office/drawing/2014/main" id="{6E86BAF6-8D28-45B5-A211-CA9711CB34C1}"/>
                </a:ext>
              </a:extLst>
            </p:cNvPr>
            <p:cNvSpPr>
              <a:spLocks noChangeAspect="1"/>
            </p:cNvSpPr>
            <p:nvPr/>
          </p:nvSpPr>
          <p:spPr bwMode="auto">
            <a:xfrm>
              <a:off x="11429760"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5" name="Frame 5">
              <a:extLst>
                <a:ext uri="{FF2B5EF4-FFF2-40B4-BE49-F238E27FC236}">
                  <a16:creationId xmlns:a16="http://schemas.microsoft.com/office/drawing/2014/main" id="{E0558F56-C704-4CE1-8C57-4EE61D29CA57}"/>
                </a:ext>
              </a:extLst>
            </p:cNvPr>
            <p:cNvSpPr>
              <a:spLocks noChangeAspect="1"/>
            </p:cNvSpPr>
            <p:nvPr/>
          </p:nvSpPr>
          <p:spPr bwMode="auto">
            <a:xfrm>
              <a:off x="10220736"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6" name="Frame 5">
              <a:extLst>
                <a:ext uri="{FF2B5EF4-FFF2-40B4-BE49-F238E27FC236}">
                  <a16:creationId xmlns:a16="http://schemas.microsoft.com/office/drawing/2014/main" id="{33AD8291-8CD0-4680-8FE6-55A4A566CB9B}"/>
                </a:ext>
              </a:extLst>
            </p:cNvPr>
            <p:cNvSpPr>
              <a:spLocks noChangeAspect="1"/>
            </p:cNvSpPr>
            <p:nvPr/>
          </p:nvSpPr>
          <p:spPr bwMode="auto">
            <a:xfrm>
              <a:off x="10522992"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7" name="Frame 5">
              <a:extLst>
                <a:ext uri="{FF2B5EF4-FFF2-40B4-BE49-F238E27FC236}">
                  <a16:creationId xmlns:a16="http://schemas.microsoft.com/office/drawing/2014/main" id="{F093E0A1-7C5F-4D64-83AA-AD618A7D3866}"/>
                </a:ext>
              </a:extLst>
            </p:cNvPr>
            <p:cNvSpPr>
              <a:spLocks noChangeAspect="1"/>
            </p:cNvSpPr>
            <p:nvPr/>
          </p:nvSpPr>
          <p:spPr bwMode="auto">
            <a:xfrm>
              <a:off x="10825248"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rame 5">
              <a:extLst>
                <a:ext uri="{FF2B5EF4-FFF2-40B4-BE49-F238E27FC236}">
                  <a16:creationId xmlns:a16="http://schemas.microsoft.com/office/drawing/2014/main" id="{DD54CAB4-D7A8-4068-A9DB-245064E5113A}"/>
                </a:ext>
              </a:extLst>
            </p:cNvPr>
            <p:cNvSpPr>
              <a:spLocks noChangeAspect="1"/>
            </p:cNvSpPr>
            <p:nvPr/>
          </p:nvSpPr>
          <p:spPr bwMode="auto">
            <a:xfrm>
              <a:off x="11127504"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9" name="Frame 5">
              <a:extLst>
                <a:ext uri="{FF2B5EF4-FFF2-40B4-BE49-F238E27FC236}">
                  <a16:creationId xmlns:a16="http://schemas.microsoft.com/office/drawing/2014/main" id="{B9A8DBB1-7ECD-4988-B4CB-5DB70F416AB1}"/>
                </a:ext>
              </a:extLst>
            </p:cNvPr>
            <p:cNvSpPr>
              <a:spLocks noChangeAspect="1"/>
            </p:cNvSpPr>
            <p:nvPr/>
          </p:nvSpPr>
          <p:spPr bwMode="auto">
            <a:xfrm>
              <a:off x="11429760"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0" name="Frame 5">
              <a:extLst>
                <a:ext uri="{FF2B5EF4-FFF2-40B4-BE49-F238E27FC236}">
                  <a16:creationId xmlns:a16="http://schemas.microsoft.com/office/drawing/2014/main" id="{7E1BEF43-2EA1-46F3-A329-D59936134CD4}"/>
                </a:ext>
              </a:extLst>
            </p:cNvPr>
            <p:cNvSpPr>
              <a:spLocks noChangeAspect="1"/>
            </p:cNvSpPr>
            <p:nvPr/>
          </p:nvSpPr>
          <p:spPr bwMode="auto">
            <a:xfrm>
              <a:off x="10220736"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1" name="Frame 5">
              <a:extLst>
                <a:ext uri="{FF2B5EF4-FFF2-40B4-BE49-F238E27FC236}">
                  <a16:creationId xmlns:a16="http://schemas.microsoft.com/office/drawing/2014/main" id="{52AD8A62-50F7-4D15-BE2A-877553897593}"/>
                </a:ext>
              </a:extLst>
            </p:cNvPr>
            <p:cNvSpPr>
              <a:spLocks noChangeAspect="1"/>
            </p:cNvSpPr>
            <p:nvPr/>
          </p:nvSpPr>
          <p:spPr bwMode="auto">
            <a:xfrm>
              <a:off x="10522992"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ame 5">
              <a:extLst>
                <a:ext uri="{FF2B5EF4-FFF2-40B4-BE49-F238E27FC236}">
                  <a16:creationId xmlns:a16="http://schemas.microsoft.com/office/drawing/2014/main" id="{F5A6025E-E9D7-401F-97CD-64D9CA1DC5DD}"/>
                </a:ext>
              </a:extLst>
            </p:cNvPr>
            <p:cNvSpPr>
              <a:spLocks noChangeAspect="1"/>
            </p:cNvSpPr>
            <p:nvPr/>
          </p:nvSpPr>
          <p:spPr bwMode="auto">
            <a:xfrm>
              <a:off x="10825248"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3" name="Frame 5">
              <a:extLst>
                <a:ext uri="{FF2B5EF4-FFF2-40B4-BE49-F238E27FC236}">
                  <a16:creationId xmlns:a16="http://schemas.microsoft.com/office/drawing/2014/main" id="{6E6860D4-BFF1-4491-BECB-8CC3B81B5EE3}"/>
                </a:ext>
              </a:extLst>
            </p:cNvPr>
            <p:cNvSpPr>
              <a:spLocks noChangeAspect="1"/>
            </p:cNvSpPr>
            <p:nvPr/>
          </p:nvSpPr>
          <p:spPr bwMode="auto">
            <a:xfrm>
              <a:off x="11127504"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4" name="Frame 5">
              <a:extLst>
                <a:ext uri="{FF2B5EF4-FFF2-40B4-BE49-F238E27FC236}">
                  <a16:creationId xmlns:a16="http://schemas.microsoft.com/office/drawing/2014/main" id="{CFAA7C86-9844-45C1-8397-75EE2B198F9B}"/>
                </a:ext>
              </a:extLst>
            </p:cNvPr>
            <p:cNvSpPr>
              <a:spLocks noChangeAspect="1"/>
            </p:cNvSpPr>
            <p:nvPr/>
          </p:nvSpPr>
          <p:spPr bwMode="auto">
            <a:xfrm>
              <a:off x="11429760"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5" name="Frame 5">
              <a:extLst>
                <a:ext uri="{FF2B5EF4-FFF2-40B4-BE49-F238E27FC236}">
                  <a16:creationId xmlns:a16="http://schemas.microsoft.com/office/drawing/2014/main" id="{3C2C50B5-0F93-431F-AE94-A5AD2EE6383E}"/>
                </a:ext>
              </a:extLst>
            </p:cNvPr>
            <p:cNvSpPr>
              <a:spLocks noChangeAspect="1"/>
            </p:cNvSpPr>
            <p:nvPr/>
          </p:nvSpPr>
          <p:spPr bwMode="auto">
            <a:xfrm>
              <a:off x="10220736"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ame 5">
              <a:extLst>
                <a:ext uri="{FF2B5EF4-FFF2-40B4-BE49-F238E27FC236}">
                  <a16:creationId xmlns:a16="http://schemas.microsoft.com/office/drawing/2014/main" id="{71417149-B74A-4BD2-A018-9C3E9D4D1AB0}"/>
                </a:ext>
              </a:extLst>
            </p:cNvPr>
            <p:cNvSpPr>
              <a:spLocks noChangeAspect="1"/>
            </p:cNvSpPr>
            <p:nvPr/>
          </p:nvSpPr>
          <p:spPr bwMode="auto">
            <a:xfrm>
              <a:off x="10522992"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7" name="Frame 5">
              <a:extLst>
                <a:ext uri="{FF2B5EF4-FFF2-40B4-BE49-F238E27FC236}">
                  <a16:creationId xmlns:a16="http://schemas.microsoft.com/office/drawing/2014/main" id="{3FDA089B-8202-41CF-91D6-7788701D53C9}"/>
                </a:ext>
              </a:extLst>
            </p:cNvPr>
            <p:cNvSpPr>
              <a:spLocks noChangeAspect="1"/>
            </p:cNvSpPr>
            <p:nvPr/>
          </p:nvSpPr>
          <p:spPr bwMode="auto">
            <a:xfrm>
              <a:off x="10825248"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ame 5">
              <a:extLst>
                <a:ext uri="{FF2B5EF4-FFF2-40B4-BE49-F238E27FC236}">
                  <a16:creationId xmlns:a16="http://schemas.microsoft.com/office/drawing/2014/main" id="{4378B8E8-8D11-40E4-B99D-263AC8256087}"/>
                </a:ext>
              </a:extLst>
            </p:cNvPr>
            <p:cNvSpPr>
              <a:spLocks noChangeAspect="1"/>
            </p:cNvSpPr>
            <p:nvPr/>
          </p:nvSpPr>
          <p:spPr bwMode="auto">
            <a:xfrm>
              <a:off x="11127504"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9" name="Frame 5">
              <a:extLst>
                <a:ext uri="{FF2B5EF4-FFF2-40B4-BE49-F238E27FC236}">
                  <a16:creationId xmlns:a16="http://schemas.microsoft.com/office/drawing/2014/main" id="{97702B86-634A-4D65-A016-FA239D3DF1AD}"/>
                </a:ext>
              </a:extLst>
            </p:cNvPr>
            <p:cNvSpPr>
              <a:spLocks noChangeAspect="1"/>
            </p:cNvSpPr>
            <p:nvPr/>
          </p:nvSpPr>
          <p:spPr bwMode="auto">
            <a:xfrm>
              <a:off x="11429760"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ame 5">
              <a:extLst>
                <a:ext uri="{FF2B5EF4-FFF2-40B4-BE49-F238E27FC236}">
                  <a16:creationId xmlns:a16="http://schemas.microsoft.com/office/drawing/2014/main" id="{89999CA6-F36E-4571-9DE5-9F6FC7FFBF53}"/>
                </a:ext>
              </a:extLst>
            </p:cNvPr>
            <p:cNvSpPr>
              <a:spLocks noChangeAspect="1"/>
            </p:cNvSpPr>
            <p:nvPr/>
          </p:nvSpPr>
          <p:spPr bwMode="auto">
            <a:xfrm>
              <a:off x="10220736"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1" name="Frame 5">
              <a:extLst>
                <a:ext uri="{FF2B5EF4-FFF2-40B4-BE49-F238E27FC236}">
                  <a16:creationId xmlns:a16="http://schemas.microsoft.com/office/drawing/2014/main" id="{51926374-B36E-473F-B548-5BB959FFFAD5}"/>
                </a:ext>
              </a:extLst>
            </p:cNvPr>
            <p:cNvSpPr>
              <a:spLocks noChangeAspect="1"/>
            </p:cNvSpPr>
            <p:nvPr/>
          </p:nvSpPr>
          <p:spPr bwMode="auto">
            <a:xfrm>
              <a:off x="10522992"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2" name="Frame 5">
              <a:extLst>
                <a:ext uri="{FF2B5EF4-FFF2-40B4-BE49-F238E27FC236}">
                  <a16:creationId xmlns:a16="http://schemas.microsoft.com/office/drawing/2014/main" id="{27069069-5331-4D95-8606-3C2455D5314A}"/>
                </a:ext>
              </a:extLst>
            </p:cNvPr>
            <p:cNvSpPr>
              <a:spLocks noChangeAspect="1"/>
            </p:cNvSpPr>
            <p:nvPr/>
          </p:nvSpPr>
          <p:spPr bwMode="auto">
            <a:xfrm>
              <a:off x="10825248"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3" name="Frame 5">
              <a:extLst>
                <a:ext uri="{FF2B5EF4-FFF2-40B4-BE49-F238E27FC236}">
                  <a16:creationId xmlns:a16="http://schemas.microsoft.com/office/drawing/2014/main" id="{8D5E7B07-F778-4913-96A8-607D88614D92}"/>
                </a:ext>
              </a:extLst>
            </p:cNvPr>
            <p:cNvSpPr>
              <a:spLocks noChangeAspect="1"/>
            </p:cNvSpPr>
            <p:nvPr/>
          </p:nvSpPr>
          <p:spPr bwMode="auto">
            <a:xfrm>
              <a:off x="11127504"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4" name="Frame 5">
              <a:extLst>
                <a:ext uri="{FF2B5EF4-FFF2-40B4-BE49-F238E27FC236}">
                  <a16:creationId xmlns:a16="http://schemas.microsoft.com/office/drawing/2014/main" id="{A53FD703-EBBB-4F6D-BFAF-45EBB3090E16}"/>
                </a:ext>
              </a:extLst>
            </p:cNvPr>
            <p:cNvSpPr>
              <a:spLocks noChangeAspect="1"/>
            </p:cNvSpPr>
            <p:nvPr/>
          </p:nvSpPr>
          <p:spPr bwMode="auto">
            <a:xfrm>
              <a:off x="11429760"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ame 5">
              <a:extLst>
                <a:ext uri="{FF2B5EF4-FFF2-40B4-BE49-F238E27FC236}">
                  <a16:creationId xmlns:a16="http://schemas.microsoft.com/office/drawing/2014/main" id="{76BE248D-C6A4-4157-99B8-7B0175335FE2}"/>
                </a:ext>
              </a:extLst>
            </p:cNvPr>
            <p:cNvSpPr>
              <a:spLocks noChangeAspect="1"/>
            </p:cNvSpPr>
            <p:nvPr/>
          </p:nvSpPr>
          <p:spPr bwMode="auto">
            <a:xfrm>
              <a:off x="10220736"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ame 5">
              <a:extLst>
                <a:ext uri="{FF2B5EF4-FFF2-40B4-BE49-F238E27FC236}">
                  <a16:creationId xmlns:a16="http://schemas.microsoft.com/office/drawing/2014/main" id="{2A0F37EA-5A0E-418F-BFD7-10EED36C030B}"/>
                </a:ext>
              </a:extLst>
            </p:cNvPr>
            <p:cNvSpPr>
              <a:spLocks noChangeAspect="1"/>
            </p:cNvSpPr>
            <p:nvPr/>
          </p:nvSpPr>
          <p:spPr bwMode="auto">
            <a:xfrm>
              <a:off x="10522992"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7" name="Frame 5">
              <a:extLst>
                <a:ext uri="{FF2B5EF4-FFF2-40B4-BE49-F238E27FC236}">
                  <a16:creationId xmlns:a16="http://schemas.microsoft.com/office/drawing/2014/main" id="{F0EB4AF5-A986-431A-AB57-A38B1A6BA569}"/>
                </a:ext>
              </a:extLst>
            </p:cNvPr>
            <p:cNvSpPr>
              <a:spLocks noChangeAspect="1"/>
            </p:cNvSpPr>
            <p:nvPr/>
          </p:nvSpPr>
          <p:spPr bwMode="auto">
            <a:xfrm>
              <a:off x="10825248"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8" name="Frame 5">
              <a:extLst>
                <a:ext uri="{FF2B5EF4-FFF2-40B4-BE49-F238E27FC236}">
                  <a16:creationId xmlns:a16="http://schemas.microsoft.com/office/drawing/2014/main" id="{DE304C76-5E2F-4845-99EA-F5929344223F}"/>
                </a:ext>
              </a:extLst>
            </p:cNvPr>
            <p:cNvSpPr>
              <a:spLocks noChangeAspect="1"/>
            </p:cNvSpPr>
            <p:nvPr/>
          </p:nvSpPr>
          <p:spPr bwMode="auto">
            <a:xfrm>
              <a:off x="11127504"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9" name="Frame 5">
              <a:extLst>
                <a:ext uri="{FF2B5EF4-FFF2-40B4-BE49-F238E27FC236}">
                  <a16:creationId xmlns:a16="http://schemas.microsoft.com/office/drawing/2014/main" id="{525A9628-4393-4584-966E-3AD93066E51D}"/>
                </a:ext>
              </a:extLst>
            </p:cNvPr>
            <p:cNvSpPr>
              <a:spLocks noChangeAspect="1"/>
            </p:cNvSpPr>
            <p:nvPr/>
          </p:nvSpPr>
          <p:spPr bwMode="auto">
            <a:xfrm>
              <a:off x="11429760"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0" name="Frame 5">
              <a:extLst>
                <a:ext uri="{FF2B5EF4-FFF2-40B4-BE49-F238E27FC236}">
                  <a16:creationId xmlns:a16="http://schemas.microsoft.com/office/drawing/2014/main" id="{F46724B9-AD78-491C-9C4B-AE5BA9A77CD9}"/>
                </a:ext>
              </a:extLst>
            </p:cNvPr>
            <p:cNvSpPr>
              <a:spLocks noChangeAspect="1"/>
            </p:cNvSpPr>
            <p:nvPr/>
          </p:nvSpPr>
          <p:spPr bwMode="auto">
            <a:xfrm>
              <a:off x="10220736"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1" name="Frame 5">
              <a:extLst>
                <a:ext uri="{FF2B5EF4-FFF2-40B4-BE49-F238E27FC236}">
                  <a16:creationId xmlns:a16="http://schemas.microsoft.com/office/drawing/2014/main" id="{C62D2447-B2D0-4778-B196-1948CE9FA881}"/>
                </a:ext>
              </a:extLst>
            </p:cNvPr>
            <p:cNvSpPr>
              <a:spLocks noChangeAspect="1"/>
            </p:cNvSpPr>
            <p:nvPr/>
          </p:nvSpPr>
          <p:spPr bwMode="auto">
            <a:xfrm>
              <a:off x="10522992"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2" name="Frame 5">
              <a:extLst>
                <a:ext uri="{FF2B5EF4-FFF2-40B4-BE49-F238E27FC236}">
                  <a16:creationId xmlns:a16="http://schemas.microsoft.com/office/drawing/2014/main" id="{8F5B5763-EA46-4FDA-9679-B45803A79EA2}"/>
                </a:ext>
              </a:extLst>
            </p:cNvPr>
            <p:cNvSpPr>
              <a:spLocks noChangeAspect="1"/>
            </p:cNvSpPr>
            <p:nvPr/>
          </p:nvSpPr>
          <p:spPr bwMode="auto">
            <a:xfrm>
              <a:off x="10825248"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3" name="Frame 5">
              <a:extLst>
                <a:ext uri="{FF2B5EF4-FFF2-40B4-BE49-F238E27FC236}">
                  <a16:creationId xmlns:a16="http://schemas.microsoft.com/office/drawing/2014/main" id="{66AAD492-4831-464E-80B3-5562FF298176}"/>
                </a:ext>
              </a:extLst>
            </p:cNvPr>
            <p:cNvSpPr>
              <a:spLocks noChangeAspect="1"/>
            </p:cNvSpPr>
            <p:nvPr/>
          </p:nvSpPr>
          <p:spPr bwMode="auto">
            <a:xfrm>
              <a:off x="11127504"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4" name="Frame 5">
              <a:extLst>
                <a:ext uri="{FF2B5EF4-FFF2-40B4-BE49-F238E27FC236}">
                  <a16:creationId xmlns:a16="http://schemas.microsoft.com/office/drawing/2014/main" id="{EE8631A6-7CBE-4A31-9634-36879FC80314}"/>
                </a:ext>
              </a:extLst>
            </p:cNvPr>
            <p:cNvSpPr>
              <a:spLocks noChangeAspect="1"/>
            </p:cNvSpPr>
            <p:nvPr/>
          </p:nvSpPr>
          <p:spPr bwMode="auto">
            <a:xfrm>
              <a:off x="11429760"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161" name="Connector: Elbow 160">
            <a:extLst>
              <a:ext uri="{FF2B5EF4-FFF2-40B4-BE49-F238E27FC236}">
                <a16:creationId xmlns:a16="http://schemas.microsoft.com/office/drawing/2014/main" id="{8767D011-E66A-4D31-8524-D95842C510A9}"/>
              </a:ext>
            </a:extLst>
          </p:cNvPr>
          <p:cNvCxnSpPr>
            <a:cxnSpLocks/>
            <a:stCxn id="114" idx="3"/>
          </p:cNvCxnSpPr>
          <p:nvPr/>
        </p:nvCxnSpPr>
        <p:spPr>
          <a:xfrm flipV="1">
            <a:off x="7454265" y="2816451"/>
            <a:ext cx="2541726" cy="164568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AEA6F104-9257-43B4-AAE4-EF3C496B44C2}"/>
              </a:ext>
            </a:extLst>
          </p:cNvPr>
          <p:cNvSpPr txBox="1"/>
          <p:nvPr/>
        </p:nvSpPr>
        <p:spPr>
          <a:xfrm>
            <a:off x="9771204" y="1609887"/>
            <a:ext cx="1299957" cy="615516"/>
          </a:xfrm>
          <a:prstGeom prst="rect">
            <a:avLst/>
          </a:prstGeom>
          <a:noFill/>
        </p:spPr>
        <p:txBody>
          <a:bodyPr wrap="none" lIns="179285" tIns="143428" rIns="179285" bIns="143428" rtlCol="0">
            <a:spAutoFit/>
          </a:bodyPr>
          <a:lstStyle/>
          <a:p>
            <a:pPr>
              <a:lnSpc>
                <a:spcPct val="90000"/>
              </a:lnSpc>
              <a:spcAft>
                <a:spcPts val="588"/>
              </a:spcAft>
            </a:pPr>
            <a:r>
              <a:rPr lang="sv-SE" sz="2353" dirty="0" err="1">
                <a:gradFill>
                  <a:gsLst>
                    <a:gs pos="2917">
                      <a:schemeClr val="tx1"/>
                    </a:gs>
                    <a:gs pos="30000">
                      <a:schemeClr val="tx1"/>
                    </a:gs>
                  </a:gsLst>
                  <a:lin ang="5400000" scaled="0"/>
                </a:gradFill>
              </a:rPr>
              <a:t>Devices</a:t>
            </a:r>
            <a:endParaRPr lang="sv-SE" sz="2353" dirty="0">
              <a:gradFill>
                <a:gsLst>
                  <a:gs pos="2917">
                    <a:schemeClr val="tx1"/>
                  </a:gs>
                  <a:gs pos="30000">
                    <a:schemeClr val="tx1"/>
                  </a:gs>
                </a:gsLst>
                <a:lin ang="5400000" scaled="0"/>
              </a:gradFill>
            </a:endParaRPr>
          </a:p>
        </p:txBody>
      </p:sp>
      <p:sp>
        <p:nvSpPr>
          <p:cNvPr id="112" name="Rectangle: Rounded Corners 111">
            <a:extLst>
              <a:ext uri="{FF2B5EF4-FFF2-40B4-BE49-F238E27FC236}">
                <a16:creationId xmlns:a16="http://schemas.microsoft.com/office/drawing/2014/main" id="{514CFB06-C360-4601-8897-33A2DF374FA3}"/>
              </a:ext>
            </a:extLst>
          </p:cNvPr>
          <p:cNvSpPr/>
          <p:nvPr/>
        </p:nvSpPr>
        <p:spPr bwMode="auto">
          <a:xfrm>
            <a:off x="5915422" y="3575217"/>
            <a:ext cx="1733067" cy="1736254"/>
          </a:xfrm>
          <a:prstGeom prst="roundRect">
            <a:avLst>
              <a:gd name="adj" fmla="val 1710"/>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grpSp>
        <p:nvGrpSpPr>
          <p:cNvPr id="7" name="Group 6">
            <a:extLst>
              <a:ext uri="{FF2B5EF4-FFF2-40B4-BE49-F238E27FC236}">
                <a16:creationId xmlns:a16="http://schemas.microsoft.com/office/drawing/2014/main" id="{744EDDCD-3B60-4CE9-A820-C5516F2402F1}"/>
              </a:ext>
            </a:extLst>
          </p:cNvPr>
          <p:cNvGrpSpPr/>
          <p:nvPr/>
        </p:nvGrpSpPr>
        <p:grpSpPr>
          <a:xfrm>
            <a:off x="5788909" y="3417281"/>
            <a:ext cx="373747" cy="387105"/>
            <a:chOff x="4922605" y="2279443"/>
            <a:chExt cx="381241" cy="394867"/>
          </a:xfrm>
        </p:grpSpPr>
        <p:sp>
          <p:nvSpPr>
            <p:cNvPr id="3" name="Rectangle 2">
              <a:extLst>
                <a:ext uri="{FF2B5EF4-FFF2-40B4-BE49-F238E27FC236}">
                  <a16:creationId xmlns:a16="http://schemas.microsoft.com/office/drawing/2014/main" id="{852FDED9-A971-4F4A-9F95-05B4CD24686C}"/>
                </a:ext>
              </a:extLst>
            </p:cNvPr>
            <p:cNvSpPr/>
            <p:nvPr/>
          </p:nvSpPr>
          <p:spPr bwMode="auto">
            <a:xfrm>
              <a:off x="4922605" y="2279443"/>
              <a:ext cx="381241" cy="394867"/>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08" name="Frame 5">
              <a:extLst>
                <a:ext uri="{FF2B5EF4-FFF2-40B4-BE49-F238E27FC236}">
                  <a16:creationId xmlns:a16="http://schemas.microsoft.com/office/drawing/2014/main" id="{9B09FCE0-705C-4F87-8656-42DF6CAEA3AC}"/>
                </a:ext>
              </a:extLst>
            </p:cNvPr>
            <p:cNvSpPr>
              <a:spLocks noChangeAspect="1"/>
            </p:cNvSpPr>
            <p:nvPr/>
          </p:nvSpPr>
          <p:spPr bwMode="auto">
            <a:xfrm>
              <a:off x="4947371" y="2307316"/>
              <a:ext cx="336279" cy="33619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3B5D2CFA-3E6D-46BD-B4AE-6F68B4138762}"/>
              </a:ext>
            </a:extLst>
          </p:cNvPr>
          <p:cNvSpPr/>
          <p:nvPr/>
        </p:nvSpPr>
        <p:spPr bwMode="auto">
          <a:xfrm>
            <a:off x="6109643" y="3857974"/>
            <a:ext cx="1344623" cy="349763"/>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sv-SE" sz="1765" dirty="0">
                <a:solidFill>
                  <a:schemeClr val="tx1"/>
                </a:solidFill>
              </a:rPr>
              <a:t>Tags</a:t>
            </a:r>
            <a:endParaRPr lang="sv-SE" sz="1961" dirty="0">
              <a:solidFill>
                <a:schemeClr val="tx1"/>
              </a:solidFill>
            </a:endParaRPr>
          </a:p>
        </p:txBody>
      </p:sp>
      <p:sp>
        <p:nvSpPr>
          <p:cNvPr id="114" name="Rectangle 113">
            <a:extLst>
              <a:ext uri="{FF2B5EF4-FFF2-40B4-BE49-F238E27FC236}">
                <a16:creationId xmlns:a16="http://schemas.microsoft.com/office/drawing/2014/main" id="{58EBA68F-3104-4184-84C5-237B5E74A1C3}"/>
              </a:ext>
            </a:extLst>
          </p:cNvPr>
          <p:cNvSpPr/>
          <p:nvPr/>
        </p:nvSpPr>
        <p:spPr bwMode="auto">
          <a:xfrm>
            <a:off x="6109642" y="4287258"/>
            <a:ext cx="1344623" cy="349763"/>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765" dirty="0">
                <a:gradFill>
                  <a:gsLst>
                    <a:gs pos="5417">
                      <a:schemeClr val="accent6"/>
                    </a:gs>
                    <a:gs pos="100000">
                      <a:schemeClr val="accent6"/>
                    </a:gs>
                  </a:gsLst>
                  <a:lin ang="5400000" scaled="0"/>
                </a:gradFill>
              </a:rPr>
              <a:t>Desired</a:t>
            </a:r>
            <a:endParaRPr lang="en-US" sz="1961" dirty="0">
              <a:gradFill>
                <a:gsLst>
                  <a:gs pos="5417">
                    <a:schemeClr val="accent6"/>
                  </a:gs>
                  <a:gs pos="100000">
                    <a:schemeClr val="accent6"/>
                  </a:gs>
                </a:gsLst>
                <a:lin ang="5400000" scaled="0"/>
              </a:gradFill>
            </a:endParaRPr>
          </a:p>
        </p:txBody>
      </p:sp>
      <p:sp>
        <p:nvSpPr>
          <p:cNvPr id="117" name="Rectangle 116">
            <a:extLst>
              <a:ext uri="{FF2B5EF4-FFF2-40B4-BE49-F238E27FC236}">
                <a16:creationId xmlns:a16="http://schemas.microsoft.com/office/drawing/2014/main" id="{5AB8A091-F810-485E-81A9-25B0189E2F98}"/>
              </a:ext>
            </a:extLst>
          </p:cNvPr>
          <p:cNvSpPr/>
          <p:nvPr/>
        </p:nvSpPr>
        <p:spPr bwMode="auto">
          <a:xfrm>
            <a:off x="6109642" y="4737196"/>
            <a:ext cx="1344623" cy="349763"/>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765" dirty="0">
                <a:solidFill>
                  <a:srgbClr val="FF0000"/>
                </a:solidFill>
              </a:rPr>
              <a:t>Reported</a:t>
            </a:r>
            <a:endParaRPr lang="en-US" sz="1961" dirty="0">
              <a:solidFill>
                <a:srgbClr val="FF0000"/>
              </a:solidFill>
            </a:endParaRPr>
          </a:p>
        </p:txBody>
      </p:sp>
      <p:cxnSp>
        <p:nvCxnSpPr>
          <p:cNvPr id="156" name="Connector: Elbow 155">
            <a:extLst>
              <a:ext uri="{FF2B5EF4-FFF2-40B4-BE49-F238E27FC236}">
                <a16:creationId xmlns:a16="http://schemas.microsoft.com/office/drawing/2014/main" id="{A4510213-D7F3-4DFC-B320-7E9DBC09A1E6}"/>
              </a:ext>
            </a:extLst>
          </p:cNvPr>
          <p:cNvCxnSpPr>
            <a:cxnSpLocks/>
            <a:endCxn id="117" idx="3"/>
          </p:cNvCxnSpPr>
          <p:nvPr/>
        </p:nvCxnSpPr>
        <p:spPr>
          <a:xfrm rot="10800000" flipV="1">
            <a:off x="7454265" y="2980792"/>
            <a:ext cx="2538164" cy="1931285"/>
          </a:xfrm>
          <a:prstGeom prst="bentConnector3">
            <a:avLst>
              <a:gd name="adj1" fmla="val 4293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7630CCDF-EE19-4116-B3E9-C819D305F1E0}"/>
              </a:ext>
            </a:extLst>
          </p:cNvPr>
          <p:cNvGrpSpPr/>
          <p:nvPr/>
        </p:nvGrpSpPr>
        <p:grpSpPr>
          <a:xfrm>
            <a:off x="2831305" y="2837789"/>
            <a:ext cx="1714891" cy="3619489"/>
            <a:chOff x="2888078" y="2894196"/>
            <a:chExt cx="1749278" cy="3692067"/>
          </a:xfrm>
        </p:grpSpPr>
        <p:grpSp>
          <p:nvGrpSpPr>
            <p:cNvPr id="20" name="Group 19">
              <a:extLst>
                <a:ext uri="{FF2B5EF4-FFF2-40B4-BE49-F238E27FC236}">
                  <a16:creationId xmlns:a16="http://schemas.microsoft.com/office/drawing/2014/main" id="{DF57B673-8D5F-46DE-9EE7-8A2C302149C8}"/>
                </a:ext>
              </a:extLst>
            </p:cNvPr>
            <p:cNvGrpSpPr/>
            <p:nvPr/>
          </p:nvGrpSpPr>
          <p:grpSpPr>
            <a:xfrm>
              <a:off x="2888078" y="2943945"/>
              <a:ext cx="1276987" cy="3571122"/>
              <a:chOff x="587256" y="2519899"/>
              <a:chExt cx="1505389" cy="4209855"/>
            </a:xfrm>
          </p:grpSpPr>
          <p:pic>
            <p:nvPicPr>
              <p:cNvPr id="162" name="Picture 161">
                <a:extLst>
                  <a:ext uri="{FF2B5EF4-FFF2-40B4-BE49-F238E27FC236}">
                    <a16:creationId xmlns:a16="http://schemas.microsoft.com/office/drawing/2014/main" id="{904CAA0C-D7CA-4584-9535-6C467FC3DF61}"/>
                  </a:ext>
                </a:extLst>
              </p:cNvPr>
              <p:cNvPicPr>
                <a:picLocks noChangeAspect="1"/>
              </p:cNvPicPr>
              <p:nvPr/>
            </p:nvPicPr>
            <p:blipFill>
              <a:blip r:embed="rId3"/>
              <a:stretch>
                <a:fillRect/>
              </a:stretch>
            </p:blipFill>
            <p:spPr>
              <a:xfrm>
                <a:off x="956030" y="2519899"/>
                <a:ext cx="826960" cy="826960"/>
              </a:xfrm>
              <a:prstGeom prst="rect">
                <a:avLst/>
              </a:prstGeom>
            </p:spPr>
          </p:pic>
          <p:pic>
            <p:nvPicPr>
              <p:cNvPr id="163" name="Picture 162">
                <a:extLst>
                  <a:ext uri="{FF2B5EF4-FFF2-40B4-BE49-F238E27FC236}">
                    <a16:creationId xmlns:a16="http://schemas.microsoft.com/office/drawing/2014/main" id="{9CC74494-CA08-4480-8C29-1581AF0D99F1}"/>
                  </a:ext>
                </a:extLst>
              </p:cNvPr>
              <p:cNvPicPr>
                <a:picLocks noChangeAspect="1"/>
              </p:cNvPicPr>
              <p:nvPr/>
            </p:nvPicPr>
            <p:blipFill>
              <a:blip r:embed="rId4"/>
              <a:stretch>
                <a:fillRect/>
              </a:stretch>
            </p:blipFill>
            <p:spPr>
              <a:xfrm>
                <a:off x="1062518" y="4120805"/>
                <a:ext cx="687504" cy="687504"/>
              </a:xfrm>
              <a:prstGeom prst="rect">
                <a:avLst/>
              </a:prstGeom>
            </p:spPr>
          </p:pic>
          <p:pic>
            <p:nvPicPr>
              <p:cNvPr id="167" name="Picture 166">
                <a:extLst>
                  <a:ext uri="{FF2B5EF4-FFF2-40B4-BE49-F238E27FC236}">
                    <a16:creationId xmlns:a16="http://schemas.microsoft.com/office/drawing/2014/main" id="{1AA2FBBF-FE67-4786-A0F2-06990EB89401}"/>
                  </a:ext>
                </a:extLst>
              </p:cNvPr>
              <p:cNvPicPr>
                <a:picLocks noChangeAspect="1"/>
              </p:cNvPicPr>
              <p:nvPr/>
            </p:nvPicPr>
            <p:blipFill>
              <a:blip r:embed="rId5"/>
              <a:stretch>
                <a:fillRect/>
              </a:stretch>
            </p:blipFill>
            <p:spPr>
              <a:xfrm>
                <a:off x="956030" y="5510322"/>
                <a:ext cx="695804" cy="695804"/>
              </a:xfrm>
              <a:prstGeom prst="rect">
                <a:avLst/>
              </a:prstGeom>
            </p:spPr>
          </p:pic>
          <p:sp>
            <p:nvSpPr>
              <p:cNvPr id="168" name="TextBox 167">
                <a:extLst>
                  <a:ext uri="{FF2B5EF4-FFF2-40B4-BE49-F238E27FC236}">
                    <a16:creationId xmlns:a16="http://schemas.microsoft.com/office/drawing/2014/main" id="{DA5FA9FD-2043-432D-B99E-1A724216B227}"/>
                  </a:ext>
                </a:extLst>
              </p:cNvPr>
              <p:cNvSpPr txBox="1"/>
              <p:nvPr/>
            </p:nvSpPr>
            <p:spPr>
              <a:xfrm>
                <a:off x="652834" y="3160393"/>
                <a:ext cx="1433351" cy="805473"/>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Function App</a:t>
                </a:r>
              </a:p>
            </p:txBody>
          </p:sp>
          <p:sp>
            <p:nvSpPr>
              <p:cNvPr id="169" name="TextBox 168">
                <a:extLst>
                  <a:ext uri="{FF2B5EF4-FFF2-40B4-BE49-F238E27FC236}">
                    <a16:creationId xmlns:a16="http://schemas.microsoft.com/office/drawing/2014/main" id="{0D01DFCD-EFAB-4209-8E09-89512639F511}"/>
                  </a:ext>
                </a:extLst>
              </p:cNvPr>
              <p:cNvSpPr txBox="1"/>
              <p:nvPr/>
            </p:nvSpPr>
            <p:spPr>
              <a:xfrm>
                <a:off x="659294" y="4767340"/>
                <a:ext cx="1433351" cy="576893"/>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Logic App</a:t>
                </a:r>
              </a:p>
            </p:txBody>
          </p:sp>
          <p:sp>
            <p:nvSpPr>
              <p:cNvPr id="170" name="TextBox 169">
                <a:extLst>
                  <a:ext uri="{FF2B5EF4-FFF2-40B4-BE49-F238E27FC236}">
                    <a16:creationId xmlns:a16="http://schemas.microsoft.com/office/drawing/2014/main" id="{2D968C3C-4231-48E6-A951-69F084E5CECE}"/>
                  </a:ext>
                </a:extLst>
              </p:cNvPr>
              <p:cNvSpPr txBox="1"/>
              <p:nvPr/>
            </p:nvSpPr>
            <p:spPr>
              <a:xfrm>
                <a:off x="587256" y="6152861"/>
                <a:ext cx="1433351" cy="576893"/>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Custom</a:t>
                </a:r>
              </a:p>
            </p:txBody>
          </p:sp>
        </p:grpSp>
        <p:sp>
          <p:nvSpPr>
            <p:cNvPr id="23" name="Right Brace 22">
              <a:extLst>
                <a:ext uri="{FF2B5EF4-FFF2-40B4-BE49-F238E27FC236}">
                  <a16:creationId xmlns:a16="http://schemas.microsoft.com/office/drawing/2014/main" id="{8498C0A4-B7B3-4F60-BC43-08FC967536CC}"/>
                </a:ext>
              </a:extLst>
            </p:cNvPr>
            <p:cNvSpPr/>
            <p:nvPr/>
          </p:nvSpPr>
          <p:spPr>
            <a:xfrm>
              <a:off x="4400450" y="2894196"/>
              <a:ext cx="236906" cy="3692067"/>
            </a:xfrm>
            <a:prstGeom prst="rightBrace">
              <a:avLst>
                <a:gd name="adj1" fmla="val 12167"/>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765"/>
            </a:p>
          </p:txBody>
        </p:sp>
      </p:grpSp>
      <p:sp>
        <p:nvSpPr>
          <p:cNvPr id="171" name="Striped Right Arrow 8">
            <a:extLst>
              <a:ext uri="{FF2B5EF4-FFF2-40B4-BE49-F238E27FC236}">
                <a16:creationId xmlns:a16="http://schemas.microsoft.com/office/drawing/2014/main" id="{F4C5D909-5297-4CFB-BBA6-B083631ABCBA}"/>
              </a:ext>
            </a:extLst>
          </p:cNvPr>
          <p:cNvSpPr/>
          <p:nvPr/>
        </p:nvSpPr>
        <p:spPr bwMode="auto">
          <a:xfrm>
            <a:off x="4896723" y="4325338"/>
            <a:ext cx="1149390" cy="311683"/>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72" name="Striped Right Arrow 8">
            <a:extLst>
              <a:ext uri="{FF2B5EF4-FFF2-40B4-BE49-F238E27FC236}">
                <a16:creationId xmlns:a16="http://schemas.microsoft.com/office/drawing/2014/main" id="{1D390FE5-2DA7-417F-8870-76ACA2277E7F}"/>
              </a:ext>
            </a:extLst>
          </p:cNvPr>
          <p:cNvSpPr/>
          <p:nvPr/>
        </p:nvSpPr>
        <p:spPr bwMode="auto">
          <a:xfrm rot="10800000">
            <a:off x="4824989" y="4756235"/>
            <a:ext cx="1194802" cy="311683"/>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27" name="Group 26">
            <a:extLst>
              <a:ext uri="{FF2B5EF4-FFF2-40B4-BE49-F238E27FC236}">
                <a16:creationId xmlns:a16="http://schemas.microsoft.com/office/drawing/2014/main" id="{33BAC39F-F6DC-4855-A3A1-6F661D6840C9}"/>
              </a:ext>
            </a:extLst>
          </p:cNvPr>
          <p:cNvGrpSpPr/>
          <p:nvPr/>
        </p:nvGrpSpPr>
        <p:grpSpPr>
          <a:xfrm>
            <a:off x="9950586" y="2108328"/>
            <a:ext cx="1951703" cy="4212343"/>
            <a:chOff x="10150115" y="2150107"/>
            <a:chExt cx="1990839" cy="4296809"/>
          </a:xfrm>
        </p:grpSpPr>
        <p:sp>
          <p:nvSpPr>
            <p:cNvPr id="25" name="Rectangle 24">
              <a:extLst>
                <a:ext uri="{FF2B5EF4-FFF2-40B4-BE49-F238E27FC236}">
                  <a16:creationId xmlns:a16="http://schemas.microsoft.com/office/drawing/2014/main" id="{3B30478B-70BB-45B8-A689-4DEF628884F2}"/>
                </a:ext>
              </a:extLst>
            </p:cNvPr>
            <p:cNvSpPr/>
            <p:nvPr/>
          </p:nvSpPr>
          <p:spPr bwMode="auto">
            <a:xfrm>
              <a:off x="10150115" y="2150107"/>
              <a:ext cx="1645902" cy="659452"/>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73" name="Rectangle 172">
              <a:extLst>
                <a:ext uri="{FF2B5EF4-FFF2-40B4-BE49-F238E27FC236}">
                  <a16:creationId xmlns:a16="http://schemas.microsoft.com/office/drawing/2014/main" id="{AD97D549-EEF0-4968-BB73-DB5BC6D2EB3E}"/>
                </a:ext>
              </a:extLst>
            </p:cNvPr>
            <p:cNvSpPr/>
            <p:nvPr/>
          </p:nvSpPr>
          <p:spPr bwMode="auto">
            <a:xfrm>
              <a:off x="10495052" y="2796254"/>
              <a:ext cx="1645902" cy="329211"/>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74" name="Rectangle 173">
              <a:extLst>
                <a:ext uri="{FF2B5EF4-FFF2-40B4-BE49-F238E27FC236}">
                  <a16:creationId xmlns:a16="http://schemas.microsoft.com/office/drawing/2014/main" id="{B460F31B-AEC0-46DF-9787-74184AF54620}"/>
                </a:ext>
              </a:extLst>
            </p:cNvPr>
            <p:cNvSpPr/>
            <p:nvPr/>
          </p:nvSpPr>
          <p:spPr bwMode="auto">
            <a:xfrm>
              <a:off x="10192797" y="3098521"/>
              <a:ext cx="1645902" cy="3348395"/>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grpSp>
      <p:sp>
        <p:nvSpPr>
          <p:cNvPr id="31" name="Rectangle 30">
            <a:extLst>
              <a:ext uri="{FF2B5EF4-FFF2-40B4-BE49-F238E27FC236}">
                <a16:creationId xmlns:a16="http://schemas.microsoft.com/office/drawing/2014/main" id="{17CDE4AB-7A0F-4FEF-83A3-F827657B67C5}"/>
              </a:ext>
            </a:extLst>
          </p:cNvPr>
          <p:cNvSpPr/>
          <p:nvPr/>
        </p:nvSpPr>
        <p:spPr bwMode="auto">
          <a:xfrm>
            <a:off x="6447880" y="3352132"/>
            <a:ext cx="721753" cy="4172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sv-SE" sz="1961" dirty="0">
                <a:solidFill>
                  <a:schemeClr val="tx1"/>
                </a:solidFill>
              </a:rPr>
              <a:t>Twin</a:t>
            </a:r>
          </a:p>
        </p:txBody>
      </p:sp>
    </p:spTree>
    <p:extLst>
      <p:ext uri="{BB962C8B-B14F-4D97-AF65-F5344CB8AC3E}">
        <p14:creationId xmlns:p14="http://schemas.microsoft.com/office/powerpoint/2010/main" val="3437835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1"/>
                                        </p:tgtEl>
                                        <p:attrNameLst>
                                          <p:attrName>style.visibility</p:attrName>
                                        </p:attrNameLst>
                                      </p:cBhvr>
                                      <p:to>
                                        <p:strVal val="visible"/>
                                      </p:to>
                                    </p:set>
                                    <p:animEffect transition="in" filter="fade">
                                      <p:cBhvr>
                                        <p:cTn id="20" dur="500"/>
                                        <p:tgtEl>
                                          <p:spTgt spid="17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1"/>
                                        </p:tgtEl>
                                        <p:attrNameLst>
                                          <p:attrName>style.visibility</p:attrName>
                                        </p:attrNameLst>
                                      </p:cBhvr>
                                      <p:to>
                                        <p:strVal val="visible"/>
                                      </p:to>
                                    </p:set>
                                    <p:animEffect transition="in" filter="fade">
                                      <p:cBhvr>
                                        <p:cTn id="29" dur="500"/>
                                        <p:tgtEl>
                                          <p:spTgt spid="16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6"/>
                                        </p:tgtEl>
                                        <p:attrNameLst>
                                          <p:attrName>style.visibility</p:attrName>
                                        </p:attrNameLst>
                                      </p:cBhvr>
                                      <p:to>
                                        <p:strVal val="visible"/>
                                      </p:to>
                                    </p:set>
                                    <p:animEffect transition="in" filter="fade">
                                      <p:cBhvr>
                                        <p:cTn id="39" dur="500"/>
                                        <p:tgtEl>
                                          <p:spTgt spid="1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2"/>
                                        </p:tgtEl>
                                        <p:attrNameLst>
                                          <p:attrName>style.visibility</p:attrName>
                                        </p:attrNameLst>
                                      </p:cBhvr>
                                      <p:to>
                                        <p:strVal val="visible"/>
                                      </p:to>
                                    </p:set>
                                    <p:animEffect transition="in" filter="fade">
                                      <p:cBhvr>
                                        <p:cTn id="44"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4" grpId="0" animBg="1"/>
      <p:bldP spid="117" grpId="0" animBg="1"/>
      <p:bldP spid="171" grpId="0" animBg="1"/>
      <p:bldP spid="17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dirty="0"/>
              <a:t>Provisioning new gateways</a:t>
            </a:r>
          </a:p>
          <a:p>
            <a:r>
              <a:rPr lang="sv-SE" dirty="0"/>
              <a:t>IoT Message Exchange Patterns</a:t>
            </a:r>
          </a:p>
          <a:p>
            <a:r>
              <a:rPr lang="sv-SE" b="1" dirty="0"/>
              <a:t>Common IoT </a:t>
            </a:r>
            <a:r>
              <a:rPr lang="sv-SE" b="1" dirty="0" err="1"/>
              <a:t>protocols</a:t>
            </a:r>
            <a:endParaRPr lang="sv-SE" b="1" dirty="0"/>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1660145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Common IoT </a:t>
            </a:r>
            <a:r>
              <a:rPr lang="sv-SE" b="1" dirty="0" err="1"/>
              <a:t>protocols</a:t>
            </a:r>
            <a:endParaRPr lang="en-US" dirty="0"/>
          </a:p>
        </p:txBody>
      </p:sp>
      <p:sp>
        <p:nvSpPr>
          <p:cNvPr id="3" name="Content Placeholder 2">
            <a:extLst>
              <a:ext uri="{FF2B5EF4-FFF2-40B4-BE49-F238E27FC236}">
                <a16:creationId xmlns:a16="http://schemas.microsoft.com/office/drawing/2014/main" id="{3C722CD2-4A74-4FC1-89BA-515BCE9A6E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9029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Common IoT </a:t>
            </a:r>
            <a:r>
              <a:rPr lang="sv-SE" b="1" dirty="0" err="1"/>
              <a:t>protocols</a:t>
            </a:r>
            <a:endParaRPr lang="en-US" dirty="0"/>
          </a:p>
        </p:txBody>
      </p:sp>
      <p:sp>
        <p:nvSpPr>
          <p:cNvPr id="3" name="Content Placeholder 2">
            <a:extLst>
              <a:ext uri="{FF2B5EF4-FFF2-40B4-BE49-F238E27FC236}">
                <a16:creationId xmlns:a16="http://schemas.microsoft.com/office/drawing/2014/main" id="{3C722CD2-4A74-4FC1-89BA-515BCE9A6EFF}"/>
              </a:ext>
            </a:extLst>
          </p:cNvPr>
          <p:cNvSpPr>
            <a:spLocks noGrp="1"/>
          </p:cNvSpPr>
          <p:nvPr>
            <p:ph idx="1"/>
          </p:nvPr>
        </p:nvSpPr>
        <p:spPr>
          <a:xfrm>
            <a:off x="838200" y="1825624"/>
            <a:ext cx="10515600" cy="4738461"/>
          </a:xfrm>
        </p:spPr>
        <p:txBody>
          <a:bodyPr>
            <a:normAutofit/>
          </a:bodyPr>
          <a:lstStyle/>
          <a:p>
            <a:endParaRPr lang="en-US" dirty="0"/>
          </a:p>
          <a:p>
            <a:r>
              <a:rPr lang="en-US" dirty="0"/>
              <a:t>De facto standard communication protocol, widely spread for connecting industrial electronic devices.</a:t>
            </a:r>
          </a:p>
          <a:p>
            <a:r>
              <a:rPr lang="en-US" dirty="0"/>
              <a:t>Devices: Heat pumps, energy meters, PLC, …</a:t>
            </a:r>
          </a:p>
          <a:p>
            <a:r>
              <a:rPr lang="en-US" dirty="0"/>
              <a:t>Other versions: Modbus RTU, Modbus TCP,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D9EA4566-3628-4BC6-9A47-1DFA07E4B330}"/>
              </a:ext>
            </a:extLst>
          </p:cNvPr>
          <p:cNvPicPr>
            <a:picLocks noChangeAspect="1"/>
          </p:cNvPicPr>
          <p:nvPr/>
        </p:nvPicPr>
        <p:blipFill>
          <a:blip r:embed="rId2"/>
          <a:stretch>
            <a:fillRect/>
          </a:stretch>
        </p:blipFill>
        <p:spPr>
          <a:xfrm>
            <a:off x="4729843" y="1152887"/>
            <a:ext cx="2317567" cy="822736"/>
          </a:xfrm>
          <a:prstGeom prst="rect">
            <a:avLst/>
          </a:prstGeom>
        </p:spPr>
      </p:pic>
      <p:pic>
        <p:nvPicPr>
          <p:cNvPr id="6" name="Picture 5">
            <a:extLst>
              <a:ext uri="{FF2B5EF4-FFF2-40B4-BE49-F238E27FC236}">
                <a16:creationId xmlns:a16="http://schemas.microsoft.com/office/drawing/2014/main" id="{CBDC2FDD-5A26-4F48-B84F-2E9461874C87}"/>
              </a:ext>
            </a:extLst>
          </p:cNvPr>
          <p:cNvPicPr>
            <a:picLocks noChangeAspect="1"/>
          </p:cNvPicPr>
          <p:nvPr/>
        </p:nvPicPr>
        <p:blipFill>
          <a:blip r:embed="rId3"/>
          <a:stretch>
            <a:fillRect/>
          </a:stretch>
        </p:blipFill>
        <p:spPr>
          <a:xfrm>
            <a:off x="1212261" y="4298632"/>
            <a:ext cx="876217" cy="2265453"/>
          </a:xfrm>
          <a:prstGeom prst="rect">
            <a:avLst/>
          </a:prstGeom>
        </p:spPr>
      </p:pic>
      <p:pic>
        <p:nvPicPr>
          <p:cNvPr id="7" name="Picture 6">
            <a:extLst>
              <a:ext uri="{FF2B5EF4-FFF2-40B4-BE49-F238E27FC236}">
                <a16:creationId xmlns:a16="http://schemas.microsoft.com/office/drawing/2014/main" id="{B1245C4F-EE4A-4726-B2C3-8CF9F5C45797}"/>
              </a:ext>
            </a:extLst>
          </p:cNvPr>
          <p:cNvPicPr>
            <a:picLocks noChangeAspect="1"/>
          </p:cNvPicPr>
          <p:nvPr/>
        </p:nvPicPr>
        <p:blipFill>
          <a:blip r:embed="rId4"/>
          <a:stretch>
            <a:fillRect/>
          </a:stretch>
        </p:blipFill>
        <p:spPr>
          <a:xfrm>
            <a:off x="2655705" y="4473750"/>
            <a:ext cx="1845538" cy="1653960"/>
          </a:xfrm>
          <a:prstGeom prst="rect">
            <a:avLst/>
          </a:prstGeom>
        </p:spPr>
      </p:pic>
      <p:pic>
        <p:nvPicPr>
          <p:cNvPr id="8" name="Picture 7">
            <a:extLst>
              <a:ext uri="{FF2B5EF4-FFF2-40B4-BE49-F238E27FC236}">
                <a16:creationId xmlns:a16="http://schemas.microsoft.com/office/drawing/2014/main" id="{C11638D8-514F-4158-8BCD-8A389AB4C1DB}"/>
              </a:ext>
            </a:extLst>
          </p:cNvPr>
          <p:cNvPicPr>
            <a:picLocks noChangeAspect="1"/>
          </p:cNvPicPr>
          <p:nvPr/>
        </p:nvPicPr>
        <p:blipFill>
          <a:blip r:embed="rId5"/>
          <a:stretch>
            <a:fillRect/>
          </a:stretch>
        </p:blipFill>
        <p:spPr>
          <a:xfrm>
            <a:off x="5324861" y="4473750"/>
            <a:ext cx="2792556" cy="1653960"/>
          </a:xfrm>
          <a:prstGeom prst="rect">
            <a:avLst/>
          </a:prstGeom>
        </p:spPr>
      </p:pic>
    </p:spTree>
    <p:extLst>
      <p:ext uri="{BB962C8B-B14F-4D97-AF65-F5344CB8AC3E}">
        <p14:creationId xmlns:p14="http://schemas.microsoft.com/office/powerpoint/2010/main" val="629384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Modbus – function codes</a:t>
            </a:r>
            <a:endParaRPr lang="en-US" dirty="0"/>
          </a:p>
        </p:txBody>
      </p:sp>
      <p:pic>
        <p:nvPicPr>
          <p:cNvPr id="5" name="Picture 4">
            <a:extLst>
              <a:ext uri="{FF2B5EF4-FFF2-40B4-BE49-F238E27FC236}">
                <a16:creationId xmlns:a16="http://schemas.microsoft.com/office/drawing/2014/main" id="{C07710A5-0B48-4CAF-8BAC-4FEC3E5467CF}"/>
              </a:ext>
            </a:extLst>
          </p:cNvPr>
          <p:cNvPicPr>
            <a:picLocks noChangeAspect="1"/>
          </p:cNvPicPr>
          <p:nvPr/>
        </p:nvPicPr>
        <p:blipFill>
          <a:blip r:embed="rId2"/>
          <a:stretch>
            <a:fillRect/>
          </a:stretch>
        </p:blipFill>
        <p:spPr>
          <a:xfrm>
            <a:off x="807111" y="1187730"/>
            <a:ext cx="10577777" cy="4482540"/>
          </a:xfrm>
          <a:prstGeom prst="rect">
            <a:avLst/>
          </a:prstGeom>
        </p:spPr>
      </p:pic>
    </p:spTree>
    <p:extLst>
      <p:ext uri="{BB962C8B-B14F-4D97-AF65-F5344CB8AC3E}">
        <p14:creationId xmlns:p14="http://schemas.microsoft.com/office/powerpoint/2010/main" val="2273455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C42B6A-EFCE-46C9-B0BC-356962B8253A}"/>
              </a:ext>
            </a:extLst>
          </p:cNvPr>
          <p:cNvGrpSpPr/>
          <p:nvPr/>
        </p:nvGrpSpPr>
        <p:grpSpPr>
          <a:xfrm>
            <a:off x="3102023" y="1901761"/>
            <a:ext cx="2876550" cy="2871788"/>
            <a:chOff x="4657725" y="1533525"/>
            <a:chExt cx="2876550" cy="2871788"/>
          </a:xfrm>
        </p:grpSpPr>
        <p:sp>
          <p:nvSpPr>
            <p:cNvPr id="11" name="Freeform: Shape 10">
              <a:extLst>
                <a:ext uri="{FF2B5EF4-FFF2-40B4-BE49-F238E27FC236}">
                  <a16:creationId xmlns:a16="http://schemas.microsoft.com/office/drawing/2014/main" id="{766E293F-28B8-40F5-A9D6-D34AD0661506}"/>
                </a:ext>
              </a:extLst>
            </p:cNvPr>
            <p:cNvSpPr/>
            <p:nvPr/>
          </p:nvSpPr>
          <p:spPr>
            <a:xfrm>
              <a:off x="4657725" y="1533525"/>
              <a:ext cx="2876550" cy="2871788"/>
            </a:xfrm>
            <a:custGeom>
              <a:avLst/>
              <a:gdLst>
                <a:gd name="connsiteX0" fmla="*/ 319088 w 2876550"/>
                <a:gd name="connsiteY0" fmla="*/ 0 h 2871788"/>
                <a:gd name="connsiteX1" fmla="*/ 2552700 w 2876550"/>
                <a:gd name="connsiteY1" fmla="*/ 4763 h 2871788"/>
                <a:gd name="connsiteX2" fmla="*/ 2871788 w 2876550"/>
                <a:gd name="connsiteY2" fmla="*/ 328613 h 2871788"/>
                <a:gd name="connsiteX3" fmla="*/ 2876550 w 2876550"/>
                <a:gd name="connsiteY3" fmla="*/ 2538413 h 2871788"/>
                <a:gd name="connsiteX4" fmla="*/ 2562225 w 2876550"/>
                <a:gd name="connsiteY4" fmla="*/ 2871788 h 2871788"/>
                <a:gd name="connsiteX5" fmla="*/ 328613 w 2876550"/>
                <a:gd name="connsiteY5" fmla="*/ 2871788 h 2871788"/>
                <a:gd name="connsiteX6" fmla="*/ 0 w 2876550"/>
                <a:gd name="connsiteY6" fmla="*/ 2552700 h 2871788"/>
                <a:gd name="connsiteX7" fmla="*/ 4763 w 2876550"/>
                <a:gd name="connsiteY7" fmla="*/ 328613 h 2871788"/>
                <a:gd name="connsiteX8" fmla="*/ 319088 w 2876550"/>
                <a:gd name="connsiteY8" fmla="*/ 0 h 287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6550" h="2871788">
                  <a:moveTo>
                    <a:pt x="319088" y="0"/>
                  </a:moveTo>
                  <a:lnTo>
                    <a:pt x="2552700" y="4763"/>
                  </a:lnTo>
                  <a:lnTo>
                    <a:pt x="2871788" y="328613"/>
                  </a:lnTo>
                  <a:cubicBezTo>
                    <a:pt x="2873375" y="1065213"/>
                    <a:pt x="2874963" y="1801813"/>
                    <a:pt x="2876550" y="2538413"/>
                  </a:cubicBezTo>
                  <a:lnTo>
                    <a:pt x="2562225" y="2871788"/>
                  </a:lnTo>
                  <a:lnTo>
                    <a:pt x="328613" y="2871788"/>
                  </a:lnTo>
                  <a:lnTo>
                    <a:pt x="0" y="2552700"/>
                  </a:lnTo>
                  <a:cubicBezTo>
                    <a:pt x="1588" y="1811338"/>
                    <a:pt x="3175" y="1069975"/>
                    <a:pt x="4763" y="328613"/>
                  </a:cubicBezTo>
                  <a:lnTo>
                    <a:pt x="319088" y="0"/>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2">
                    <a:lumMod val="75000"/>
                  </a:schemeClr>
                </a:solidFill>
              </a:endParaRPr>
            </a:p>
          </p:txBody>
        </p:sp>
        <p:sp>
          <p:nvSpPr>
            <p:cNvPr id="107" name="Rubrik 1">
              <a:extLst>
                <a:ext uri="{FF2B5EF4-FFF2-40B4-BE49-F238E27FC236}">
                  <a16:creationId xmlns:a16="http://schemas.microsoft.com/office/drawing/2014/main" id="{27740E61-938A-4342-9F34-442081FE8204}"/>
                </a:ext>
              </a:extLst>
            </p:cNvPr>
            <p:cNvSpPr txBox="1">
              <a:spLocks/>
            </p:cNvSpPr>
            <p:nvPr/>
          </p:nvSpPr>
          <p:spPr>
            <a:xfrm>
              <a:off x="4946644" y="4072658"/>
              <a:ext cx="2287013" cy="32503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PROTOCOL”</a:t>
              </a:r>
            </a:p>
          </p:txBody>
        </p:sp>
        <p:sp>
          <p:nvSpPr>
            <p:cNvPr id="110" name="Rubrik 1">
              <a:extLst>
                <a:ext uri="{FF2B5EF4-FFF2-40B4-BE49-F238E27FC236}">
                  <a16:creationId xmlns:a16="http://schemas.microsoft.com/office/drawing/2014/main" id="{19E13C5A-8899-4BE0-83DE-C8F96615D068}"/>
                </a:ext>
              </a:extLst>
            </p:cNvPr>
            <p:cNvSpPr txBox="1">
              <a:spLocks/>
            </p:cNvSpPr>
            <p:nvPr/>
          </p:nvSpPr>
          <p:spPr>
            <a:xfrm>
              <a:off x="4952275" y="1781342"/>
              <a:ext cx="2281382" cy="91633"/>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a:t>
              </a:r>
              <a:r>
                <a:rPr kumimoji="0" lang="en-US" sz="1600" b="1" i="0" strike="noStrike" kern="1200" cap="all" spc="0" normalizeH="0" baseline="0" noProof="0" dirty="0" err="1">
                  <a:ln>
                    <a:noFill/>
                  </a:ln>
                  <a:solidFill>
                    <a:schemeClr val="accent2">
                      <a:lumMod val="75000"/>
                    </a:schemeClr>
                  </a:solidFill>
                  <a:effectLst/>
                  <a:uLnTx/>
                  <a:uFillTx/>
                  <a:latin typeface="Segoe UI"/>
                  <a:ea typeface="+mj-ea"/>
                  <a:cs typeface="+mj-cs"/>
                </a:rPr>
                <a:t>DEvice</a:t>
              </a: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t>
              </a:r>
            </a:p>
          </p:txBody>
        </p:sp>
        <p:pic>
          <p:nvPicPr>
            <p:cNvPr id="112" name="Picture 2" descr="Bildresultat för microservicebus">
              <a:extLst>
                <a:ext uri="{FF2B5EF4-FFF2-40B4-BE49-F238E27FC236}">
                  <a16:creationId xmlns:a16="http://schemas.microsoft.com/office/drawing/2014/main" id="{2E60779E-6CD1-49E8-8B75-108D57B4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328" y="2067182"/>
              <a:ext cx="1743343" cy="1743343"/>
            </a:xfrm>
            <a:prstGeom prst="rect">
              <a:avLst/>
            </a:prstGeom>
            <a:noFill/>
            <a:extLst>
              <a:ext uri="{909E8E84-426E-40DD-AFC4-6F175D3DCCD1}">
                <a14:hiddenFill xmlns:a14="http://schemas.microsoft.com/office/drawing/2010/main">
                  <a:solidFill>
                    <a:srgbClr val="FFFFFF"/>
                  </a:solidFill>
                </a14:hiddenFill>
              </a:ext>
            </a:extLst>
          </p:spPr>
        </p:pic>
        <p:sp>
          <p:nvSpPr>
            <p:cNvPr id="114" name="Rubrik 1">
              <a:extLst>
                <a:ext uri="{FF2B5EF4-FFF2-40B4-BE49-F238E27FC236}">
                  <a16:creationId xmlns:a16="http://schemas.microsoft.com/office/drawing/2014/main" id="{C3DF8A39-47D7-4F74-91AA-CC49BCEDBF83}"/>
                </a:ext>
              </a:extLst>
            </p:cNvPr>
            <p:cNvSpPr txBox="1">
              <a:spLocks/>
            </p:cNvSpPr>
            <p:nvPr/>
          </p:nvSpPr>
          <p:spPr>
            <a:xfrm rot="5400000">
              <a:off x="3576240" y="2852710"/>
              <a:ext cx="2346888" cy="139175"/>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Data Source”</a:t>
              </a:r>
            </a:p>
          </p:txBody>
        </p:sp>
        <p:sp>
          <p:nvSpPr>
            <p:cNvPr id="117" name="Rubrik 1">
              <a:extLst>
                <a:ext uri="{FF2B5EF4-FFF2-40B4-BE49-F238E27FC236}">
                  <a16:creationId xmlns:a16="http://schemas.microsoft.com/office/drawing/2014/main" id="{85D01752-60AA-4022-ADCB-2D1181F606D7}"/>
                </a:ext>
              </a:extLst>
            </p:cNvPr>
            <p:cNvSpPr txBox="1">
              <a:spLocks/>
            </p:cNvSpPr>
            <p:nvPr/>
          </p:nvSpPr>
          <p:spPr>
            <a:xfrm rot="16200000">
              <a:off x="6218975" y="2942718"/>
              <a:ext cx="2448097" cy="12534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IoT platform”</a:t>
              </a:r>
            </a:p>
          </p:txBody>
        </p:sp>
      </p:grpSp>
      <p:pic>
        <p:nvPicPr>
          <p:cNvPr id="120" name="Bildobjekt 14">
            <a:extLst>
              <a:ext uri="{FF2B5EF4-FFF2-40B4-BE49-F238E27FC236}">
                <a16:creationId xmlns:a16="http://schemas.microsoft.com/office/drawing/2014/main" id="{94DF39C5-B515-4026-BE49-FD5F2A905C26}"/>
              </a:ext>
            </a:extLst>
          </p:cNvPr>
          <p:cNvPicPr>
            <a:picLocks noChangeAspect="1"/>
          </p:cNvPicPr>
          <p:nvPr/>
        </p:nvPicPr>
        <p:blipFill>
          <a:blip r:embed="rId4"/>
          <a:stretch>
            <a:fillRect/>
          </a:stretch>
        </p:blipFill>
        <p:spPr>
          <a:xfrm>
            <a:off x="3921533" y="2722207"/>
            <a:ext cx="1374344" cy="1403587"/>
          </a:xfrm>
          <a:prstGeom prst="rect">
            <a:avLst/>
          </a:prstGeom>
        </p:spPr>
      </p:pic>
      <p:sp>
        <p:nvSpPr>
          <p:cNvPr id="121" name="TextBox 33">
            <a:extLst>
              <a:ext uri="{FF2B5EF4-FFF2-40B4-BE49-F238E27FC236}">
                <a16:creationId xmlns:a16="http://schemas.microsoft.com/office/drawing/2014/main" id="{260798AB-83A7-4441-BD9D-C9949CC87DAA}"/>
              </a:ext>
            </a:extLst>
          </p:cNvPr>
          <p:cNvSpPr txBox="1"/>
          <p:nvPr/>
        </p:nvSpPr>
        <p:spPr>
          <a:xfrm>
            <a:off x="3261102" y="603324"/>
            <a:ext cx="3650710" cy="1822037"/>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80000"/>
              </a:lnSpc>
              <a:spcBef>
                <a:spcPts val="0"/>
              </a:spcBef>
              <a:buClrTx/>
              <a:buSzTx/>
              <a:buFontTx/>
              <a:buNone/>
              <a:tabLst/>
              <a:defRPr/>
            </a:pPr>
            <a:r>
              <a:rPr kumimoji="0" lang="en-US" sz="2400" b="1" i="0" u="none" strike="noStrike" kern="0" cap="none" spc="0" normalizeH="0" baseline="0" noProof="0" dirty="0">
                <a:ln>
                  <a:noFill/>
                </a:ln>
                <a:solidFill>
                  <a:schemeClr val="tx2">
                    <a:lumMod val="75000"/>
                    <a:lumOff val="25000"/>
                  </a:schemeClr>
                </a:solidFill>
                <a:effectLst/>
                <a:uLnTx/>
                <a:uFillTx/>
                <a:latin typeface="Segoe UI"/>
                <a:ea typeface="+mn-ea"/>
                <a:cs typeface="+mn-cs"/>
              </a:rPr>
              <a:t>    Challenges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Onboarding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Hub independence</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Updates &amp; Patches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Issue tracking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Monitoring</a:t>
            </a:r>
          </a:p>
        </p:txBody>
      </p:sp>
      <p:cxnSp>
        <p:nvCxnSpPr>
          <p:cNvPr id="140" name="Rak pilkoppling 75">
            <a:extLst>
              <a:ext uri="{FF2B5EF4-FFF2-40B4-BE49-F238E27FC236}">
                <a16:creationId xmlns:a16="http://schemas.microsoft.com/office/drawing/2014/main" id="{E7643F97-6A1C-41F6-A892-C0F67C043EA0}"/>
              </a:ext>
            </a:extLst>
          </p:cNvPr>
          <p:cNvCxnSpPr>
            <a:cxnSpLocks/>
          </p:cNvCxnSpPr>
          <p:nvPr/>
        </p:nvCxnSpPr>
        <p:spPr>
          <a:xfrm>
            <a:off x="5331853" y="3629673"/>
            <a:ext cx="914400" cy="0"/>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43" name="Rak pilkoppling 75">
            <a:extLst>
              <a:ext uri="{FF2B5EF4-FFF2-40B4-BE49-F238E27FC236}">
                <a16:creationId xmlns:a16="http://schemas.microsoft.com/office/drawing/2014/main" id="{20908B5E-D2C5-465B-A2EE-D75099E388D9}"/>
              </a:ext>
            </a:extLst>
          </p:cNvPr>
          <p:cNvCxnSpPr>
            <a:cxnSpLocks/>
          </p:cNvCxnSpPr>
          <p:nvPr/>
        </p:nvCxnSpPr>
        <p:spPr>
          <a:xfrm>
            <a:off x="2994212" y="3603248"/>
            <a:ext cx="893728" cy="26426"/>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grpSp>
        <p:nvGrpSpPr>
          <p:cNvPr id="152" name="Group 49">
            <a:extLst>
              <a:ext uri="{FF2B5EF4-FFF2-40B4-BE49-F238E27FC236}">
                <a16:creationId xmlns:a16="http://schemas.microsoft.com/office/drawing/2014/main" id="{938C5642-2FFD-4969-8734-4E4ED8864B8B}"/>
              </a:ext>
            </a:extLst>
          </p:cNvPr>
          <p:cNvGrpSpPr/>
          <p:nvPr/>
        </p:nvGrpSpPr>
        <p:grpSpPr>
          <a:xfrm>
            <a:off x="6565426" y="2210729"/>
            <a:ext cx="2459930" cy="2459929"/>
            <a:chOff x="4113771" y="1033079"/>
            <a:chExt cx="3813242" cy="3813242"/>
          </a:xfrm>
        </p:grpSpPr>
        <p:pic>
          <p:nvPicPr>
            <p:cNvPr id="154" name="Picture 8" descr="Bildresultat för microsoft cloud one drive">
              <a:extLst>
                <a:ext uri="{FF2B5EF4-FFF2-40B4-BE49-F238E27FC236}">
                  <a16:creationId xmlns:a16="http://schemas.microsoft.com/office/drawing/2014/main" id="{9B1C54D7-870D-4942-9338-5AAA16F5C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771" y="1033079"/>
              <a:ext cx="3813242" cy="381324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55">
              <a:extLst>
                <a:ext uri="{FF2B5EF4-FFF2-40B4-BE49-F238E27FC236}">
                  <a16:creationId xmlns:a16="http://schemas.microsoft.com/office/drawing/2014/main" id="{9AF05AB0-81A4-411E-B99D-4149773294EF}"/>
                </a:ext>
              </a:extLst>
            </p:cNvPr>
            <p:cNvPicPr>
              <a:picLocks noChangeAspect="1"/>
            </p:cNvPicPr>
            <p:nvPr/>
          </p:nvPicPr>
          <p:blipFill>
            <a:blip r:embed="rId6"/>
            <a:stretch>
              <a:fillRect/>
            </a:stretch>
          </p:blipFill>
          <p:spPr>
            <a:xfrm>
              <a:off x="5494792" y="3034285"/>
              <a:ext cx="621753" cy="621753"/>
            </a:xfrm>
            <a:prstGeom prst="rect">
              <a:avLst/>
            </a:prstGeom>
          </p:spPr>
        </p:pic>
        <p:pic>
          <p:nvPicPr>
            <p:cNvPr id="156" name="Picture 57">
              <a:extLst>
                <a:ext uri="{FF2B5EF4-FFF2-40B4-BE49-F238E27FC236}">
                  <a16:creationId xmlns:a16="http://schemas.microsoft.com/office/drawing/2014/main" id="{12804536-2C67-47D1-BDC9-6A9461D69387}"/>
                </a:ext>
              </a:extLst>
            </p:cNvPr>
            <p:cNvPicPr>
              <a:picLocks noChangeAspect="1"/>
            </p:cNvPicPr>
            <p:nvPr/>
          </p:nvPicPr>
          <p:blipFill>
            <a:blip r:embed="rId7"/>
            <a:stretch>
              <a:fillRect/>
            </a:stretch>
          </p:blipFill>
          <p:spPr>
            <a:xfrm>
              <a:off x="6232767" y="3034285"/>
              <a:ext cx="831871" cy="642502"/>
            </a:xfrm>
            <a:prstGeom prst="rect">
              <a:avLst/>
            </a:prstGeom>
          </p:spPr>
        </p:pic>
      </p:grpSp>
      <p:grpSp>
        <p:nvGrpSpPr>
          <p:cNvPr id="30" name="Group 29">
            <a:extLst>
              <a:ext uri="{FF2B5EF4-FFF2-40B4-BE49-F238E27FC236}">
                <a16:creationId xmlns:a16="http://schemas.microsoft.com/office/drawing/2014/main" id="{ECDE4DDC-23E3-4689-9F6B-A692114C96AC}"/>
              </a:ext>
            </a:extLst>
          </p:cNvPr>
          <p:cNvGrpSpPr/>
          <p:nvPr/>
        </p:nvGrpSpPr>
        <p:grpSpPr>
          <a:xfrm>
            <a:off x="6756927" y="4941036"/>
            <a:ext cx="2091797" cy="1199189"/>
            <a:chOff x="6756927" y="4941036"/>
            <a:chExt cx="2091797" cy="1199189"/>
          </a:xfrm>
        </p:grpSpPr>
        <p:sp>
          <p:nvSpPr>
            <p:cNvPr id="123" name="Left Brace 34">
              <a:extLst>
                <a:ext uri="{FF2B5EF4-FFF2-40B4-BE49-F238E27FC236}">
                  <a16:creationId xmlns:a16="http://schemas.microsoft.com/office/drawing/2014/main" id="{0092E0FF-690A-4480-90CA-E27E3EF249DB}"/>
                </a:ext>
              </a:extLst>
            </p:cNvPr>
            <p:cNvSpPr/>
            <p:nvPr/>
          </p:nvSpPr>
          <p:spPr>
            <a:xfrm rot="5400000">
              <a:off x="7562536" y="4135427"/>
              <a:ext cx="480580" cy="2091797"/>
            </a:xfrm>
            <a:prstGeom prst="leftBrace">
              <a:avLst>
                <a:gd name="adj1" fmla="val 8333"/>
                <a:gd name="adj2" fmla="val 50090"/>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8" name="Bildobjekt 62" descr="Image result for weather services icon png">
              <a:extLst>
                <a:ext uri="{FF2B5EF4-FFF2-40B4-BE49-F238E27FC236}">
                  <a16:creationId xmlns:a16="http://schemas.microsoft.com/office/drawing/2014/main" id="{CAB90086-D12D-4803-A8B2-441C7BAA241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963960" y="5411755"/>
              <a:ext cx="628972" cy="683234"/>
            </a:xfrm>
            <a:prstGeom prst="rect">
              <a:avLst/>
            </a:prstGeom>
            <a:noFill/>
            <a:ln>
              <a:noFill/>
            </a:ln>
          </p:spPr>
        </p:pic>
        <p:pic>
          <p:nvPicPr>
            <p:cNvPr id="171" name="Picture 24" descr="Bildresultat för price icon png">
              <a:extLst>
                <a:ext uri="{FF2B5EF4-FFF2-40B4-BE49-F238E27FC236}">
                  <a16:creationId xmlns:a16="http://schemas.microsoft.com/office/drawing/2014/main" id="{5ADF65E3-60E0-4A7F-B8D0-ACC34EA6AB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485" y="5393405"/>
              <a:ext cx="746820" cy="746820"/>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Left Brace 34">
            <a:extLst>
              <a:ext uri="{FF2B5EF4-FFF2-40B4-BE49-F238E27FC236}">
                <a16:creationId xmlns:a16="http://schemas.microsoft.com/office/drawing/2014/main" id="{A0A2A1C6-FD40-4635-8652-05F2AB60B890}"/>
              </a:ext>
            </a:extLst>
          </p:cNvPr>
          <p:cNvSpPr/>
          <p:nvPr/>
        </p:nvSpPr>
        <p:spPr>
          <a:xfrm rot="10800000">
            <a:off x="2022720" y="1303105"/>
            <a:ext cx="329643" cy="4488298"/>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166" name="Picture 14" descr="Bildresultat för Wind turbine icon png">
            <a:extLst>
              <a:ext uri="{FF2B5EF4-FFF2-40B4-BE49-F238E27FC236}">
                <a16:creationId xmlns:a16="http://schemas.microsoft.com/office/drawing/2014/main" id="{6345A6E5-15B4-4F93-A0A0-225882ADB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550" y="4261006"/>
            <a:ext cx="694086" cy="69408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 descr="Bildresultat för charging station icon png">
            <a:extLst>
              <a:ext uri="{FF2B5EF4-FFF2-40B4-BE49-F238E27FC236}">
                <a16:creationId xmlns:a16="http://schemas.microsoft.com/office/drawing/2014/main" id="{CC1A303D-0AC0-4BB6-AECB-D7E5734D11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9981" y="5046629"/>
            <a:ext cx="637090" cy="63709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8" descr="Relaterad bild">
            <a:extLst>
              <a:ext uri="{FF2B5EF4-FFF2-40B4-BE49-F238E27FC236}">
                <a16:creationId xmlns:a16="http://schemas.microsoft.com/office/drawing/2014/main" id="{FEE5A8F1-785E-4A81-8409-6CB479BB3E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2108" y="1514343"/>
            <a:ext cx="601399" cy="462795"/>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0" descr="Bildresultat för illumination icon png">
            <a:extLst>
              <a:ext uri="{FF2B5EF4-FFF2-40B4-BE49-F238E27FC236}">
                <a16:creationId xmlns:a16="http://schemas.microsoft.com/office/drawing/2014/main" id="{3ABF56DC-224E-4E1D-9FEF-FA69F61C0E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5262" y="2046016"/>
            <a:ext cx="769707" cy="76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5811573-AC51-4903-8E05-4C4DF9D199C2}"/>
              </a:ext>
            </a:extLst>
          </p:cNvPr>
          <p:cNvPicPr>
            <a:picLocks noChangeAspect="1"/>
          </p:cNvPicPr>
          <p:nvPr/>
        </p:nvPicPr>
        <p:blipFill>
          <a:blip r:embed="rId14"/>
          <a:stretch>
            <a:fillRect/>
          </a:stretch>
        </p:blipFill>
        <p:spPr>
          <a:xfrm>
            <a:off x="1268808" y="2884601"/>
            <a:ext cx="562614" cy="479829"/>
          </a:xfrm>
          <a:prstGeom prst="rect">
            <a:avLst/>
          </a:prstGeom>
        </p:spPr>
      </p:pic>
      <p:pic>
        <p:nvPicPr>
          <p:cNvPr id="17" name="Picture 16">
            <a:extLst>
              <a:ext uri="{FF2B5EF4-FFF2-40B4-BE49-F238E27FC236}">
                <a16:creationId xmlns:a16="http://schemas.microsoft.com/office/drawing/2014/main" id="{CEFB99BF-0944-4971-B589-6FFB8F46D7D3}"/>
              </a:ext>
            </a:extLst>
          </p:cNvPr>
          <p:cNvPicPr>
            <a:picLocks noChangeAspect="1"/>
          </p:cNvPicPr>
          <p:nvPr/>
        </p:nvPicPr>
        <p:blipFill>
          <a:blip r:embed="rId15"/>
          <a:stretch>
            <a:fillRect/>
          </a:stretch>
        </p:blipFill>
        <p:spPr>
          <a:xfrm>
            <a:off x="1231436" y="3603248"/>
            <a:ext cx="582237" cy="497813"/>
          </a:xfrm>
          <a:prstGeom prst="rect">
            <a:avLst/>
          </a:prstGeom>
        </p:spPr>
      </p:pic>
      <p:grpSp>
        <p:nvGrpSpPr>
          <p:cNvPr id="21" name="Group 20">
            <a:extLst>
              <a:ext uri="{FF2B5EF4-FFF2-40B4-BE49-F238E27FC236}">
                <a16:creationId xmlns:a16="http://schemas.microsoft.com/office/drawing/2014/main" id="{3608D2A5-116D-4321-9C75-12BFD948D002}"/>
              </a:ext>
            </a:extLst>
          </p:cNvPr>
          <p:cNvGrpSpPr/>
          <p:nvPr/>
        </p:nvGrpSpPr>
        <p:grpSpPr>
          <a:xfrm>
            <a:off x="9528389" y="1398493"/>
            <a:ext cx="2591590" cy="4310407"/>
            <a:chOff x="9528389" y="1398493"/>
            <a:chExt cx="2591590" cy="4310407"/>
          </a:xfrm>
        </p:grpSpPr>
        <p:sp>
          <p:nvSpPr>
            <p:cNvPr id="128" name="TextBox 50">
              <a:extLst>
                <a:ext uri="{FF2B5EF4-FFF2-40B4-BE49-F238E27FC236}">
                  <a16:creationId xmlns:a16="http://schemas.microsoft.com/office/drawing/2014/main" id="{E52F765B-692B-4C0F-9189-6229BC70D0BF}"/>
                </a:ext>
              </a:extLst>
            </p:cNvPr>
            <p:cNvSpPr txBox="1"/>
            <p:nvPr/>
          </p:nvSpPr>
          <p:spPr>
            <a:xfrm>
              <a:off x="10792371" y="3464752"/>
              <a:ext cx="1327608"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Monitoring</a:t>
              </a:r>
            </a:p>
          </p:txBody>
        </p:sp>
        <p:sp>
          <p:nvSpPr>
            <p:cNvPr id="129" name="TextBox 50">
              <a:extLst>
                <a:ext uri="{FF2B5EF4-FFF2-40B4-BE49-F238E27FC236}">
                  <a16:creationId xmlns:a16="http://schemas.microsoft.com/office/drawing/2014/main" id="{61791761-DE47-4074-AD77-1C05A7003DB4}"/>
                </a:ext>
              </a:extLst>
            </p:cNvPr>
            <p:cNvSpPr txBox="1"/>
            <p:nvPr/>
          </p:nvSpPr>
          <p:spPr>
            <a:xfrm>
              <a:off x="10792371" y="4408570"/>
              <a:ext cx="1114408"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Machine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Learning</a:t>
              </a:r>
            </a:p>
          </p:txBody>
        </p:sp>
        <p:pic>
          <p:nvPicPr>
            <p:cNvPr id="132" name="Picture 131">
              <a:extLst>
                <a:ext uri="{FF2B5EF4-FFF2-40B4-BE49-F238E27FC236}">
                  <a16:creationId xmlns:a16="http://schemas.microsoft.com/office/drawing/2014/main" id="{D1E7D26C-D480-4570-8820-05482394B0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54594" y="1501273"/>
              <a:ext cx="682072" cy="682072"/>
            </a:xfrm>
            <a:prstGeom prst="rect">
              <a:avLst/>
            </a:prstGeom>
          </p:spPr>
        </p:pic>
        <p:pic>
          <p:nvPicPr>
            <p:cNvPr id="133" name="Picture 132">
              <a:extLst>
                <a:ext uri="{FF2B5EF4-FFF2-40B4-BE49-F238E27FC236}">
                  <a16:creationId xmlns:a16="http://schemas.microsoft.com/office/drawing/2014/main" id="{33DEE16D-581A-4406-BE2E-C30BFB4D80AD}"/>
                </a:ext>
              </a:extLst>
            </p:cNvPr>
            <p:cNvPicPr>
              <a:picLocks noChangeAspect="1"/>
            </p:cNvPicPr>
            <p:nvPr/>
          </p:nvPicPr>
          <p:blipFill>
            <a:blip r:embed="rId17"/>
            <a:stretch>
              <a:fillRect/>
            </a:stretch>
          </p:blipFill>
          <p:spPr>
            <a:xfrm>
              <a:off x="10053738" y="4266279"/>
              <a:ext cx="683784" cy="683784"/>
            </a:xfrm>
            <a:prstGeom prst="rect">
              <a:avLst/>
            </a:prstGeom>
          </p:spPr>
        </p:pic>
        <p:pic>
          <p:nvPicPr>
            <p:cNvPr id="134" name="Picture 133">
              <a:extLst>
                <a:ext uri="{FF2B5EF4-FFF2-40B4-BE49-F238E27FC236}">
                  <a16:creationId xmlns:a16="http://schemas.microsoft.com/office/drawing/2014/main" id="{AE50C5E4-3B94-4A9D-9B40-C348B7EDC923}"/>
                </a:ext>
              </a:extLst>
            </p:cNvPr>
            <p:cNvPicPr>
              <a:picLocks noChangeAspect="1"/>
            </p:cNvPicPr>
            <p:nvPr/>
          </p:nvPicPr>
          <p:blipFill>
            <a:blip r:embed="rId18"/>
            <a:stretch>
              <a:fillRect/>
            </a:stretch>
          </p:blipFill>
          <p:spPr>
            <a:xfrm>
              <a:off x="10059957" y="2353025"/>
              <a:ext cx="671347" cy="671345"/>
            </a:xfrm>
            <a:prstGeom prst="rect">
              <a:avLst/>
            </a:prstGeom>
          </p:spPr>
        </p:pic>
        <p:pic>
          <p:nvPicPr>
            <p:cNvPr id="135" name="Picture 134">
              <a:extLst>
                <a:ext uri="{FF2B5EF4-FFF2-40B4-BE49-F238E27FC236}">
                  <a16:creationId xmlns:a16="http://schemas.microsoft.com/office/drawing/2014/main" id="{E48DF4FD-D2F2-47C6-8D68-690242045A3F}"/>
                </a:ext>
              </a:extLst>
            </p:cNvPr>
            <p:cNvPicPr>
              <a:picLocks noChangeAspect="1"/>
            </p:cNvPicPr>
            <p:nvPr/>
          </p:nvPicPr>
          <p:blipFill>
            <a:blip r:embed="rId19"/>
            <a:stretch>
              <a:fillRect/>
            </a:stretch>
          </p:blipFill>
          <p:spPr>
            <a:xfrm>
              <a:off x="9944355" y="3194050"/>
              <a:ext cx="902549" cy="902549"/>
            </a:xfrm>
            <a:prstGeom prst="rect">
              <a:avLst/>
            </a:prstGeom>
          </p:spPr>
        </p:pic>
        <p:sp>
          <p:nvSpPr>
            <p:cNvPr id="136" name="TextBox 50">
              <a:extLst>
                <a:ext uri="{FF2B5EF4-FFF2-40B4-BE49-F238E27FC236}">
                  <a16:creationId xmlns:a16="http://schemas.microsoft.com/office/drawing/2014/main" id="{431DFEA4-AD6C-4269-8162-8F43F3535D06}"/>
                </a:ext>
              </a:extLst>
            </p:cNvPr>
            <p:cNvSpPr txBox="1"/>
            <p:nvPr/>
          </p:nvSpPr>
          <p:spPr>
            <a:xfrm>
              <a:off x="10793074" y="1642254"/>
              <a:ext cx="97013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Reports</a:t>
              </a:r>
            </a:p>
          </p:txBody>
        </p:sp>
        <p:sp>
          <p:nvSpPr>
            <p:cNvPr id="137" name="TextBox 50">
              <a:extLst>
                <a:ext uri="{FF2B5EF4-FFF2-40B4-BE49-F238E27FC236}">
                  <a16:creationId xmlns:a16="http://schemas.microsoft.com/office/drawing/2014/main" id="{299133F5-D9A6-42C9-BF38-E634364A212D}"/>
                </a:ext>
              </a:extLst>
            </p:cNvPr>
            <p:cNvSpPr txBox="1"/>
            <p:nvPr/>
          </p:nvSpPr>
          <p:spPr>
            <a:xfrm>
              <a:off x="10793074" y="2586073"/>
              <a:ext cx="704039"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Apps</a:t>
              </a:r>
            </a:p>
          </p:txBody>
        </p:sp>
        <p:pic>
          <p:nvPicPr>
            <p:cNvPr id="127" name="Bildobjekt 6">
              <a:extLst>
                <a:ext uri="{FF2B5EF4-FFF2-40B4-BE49-F238E27FC236}">
                  <a16:creationId xmlns:a16="http://schemas.microsoft.com/office/drawing/2014/main" id="{FDCE6604-FF0C-46DE-BEC7-41D5FD6D3D91}"/>
                </a:ext>
              </a:extLst>
            </p:cNvPr>
            <p:cNvPicPr>
              <a:picLocks noChangeAspect="1"/>
            </p:cNvPicPr>
            <p:nvPr/>
          </p:nvPicPr>
          <p:blipFill>
            <a:blip r:embed="rId20"/>
            <a:stretch>
              <a:fillRect/>
            </a:stretch>
          </p:blipFill>
          <p:spPr>
            <a:xfrm>
              <a:off x="10137288" y="5214905"/>
              <a:ext cx="523825" cy="493560"/>
            </a:xfrm>
            <a:prstGeom prst="rect">
              <a:avLst/>
            </a:prstGeom>
          </p:spPr>
        </p:pic>
        <p:sp>
          <p:nvSpPr>
            <p:cNvPr id="197" name="Left Brace 34">
              <a:extLst>
                <a:ext uri="{FF2B5EF4-FFF2-40B4-BE49-F238E27FC236}">
                  <a16:creationId xmlns:a16="http://schemas.microsoft.com/office/drawing/2014/main" id="{9EED425A-0CE4-49D9-9A55-95B7BFC5F7C0}"/>
                </a:ext>
              </a:extLst>
            </p:cNvPr>
            <p:cNvSpPr/>
            <p:nvPr/>
          </p:nvSpPr>
          <p:spPr>
            <a:xfrm rot="10800000" flipH="1">
              <a:off x="9528389" y="1398493"/>
              <a:ext cx="329643" cy="4310407"/>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sp>
          <p:nvSpPr>
            <p:cNvPr id="198" name="TextBox 50">
              <a:extLst>
                <a:ext uri="{FF2B5EF4-FFF2-40B4-BE49-F238E27FC236}">
                  <a16:creationId xmlns:a16="http://schemas.microsoft.com/office/drawing/2014/main" id="{93530112-67AD-4253-BE3A-33EF890DE2B6}"/>
                </a:ext>
              </a:extLst>
            </p:cNvPr>
            <p:cNvSpPr txBox="1"/>
            <p:nvPr/>
          </p:nvSpPr>
          <p:spPr>
            <a:xfrm>
              <a:off x="10846904" y="5260055"/>
              <a:ext cx="60144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LOB</a:t>
              </a:r>
            </a:p>
          </p:txBody>
        </p:sp>
      </p:grpSp>
      <p:grpSp>
        <p:nvGrpSpPr>
          <p:cNvPr id="29" name="Group 28">
            <a:extLst>
              <a:ext uri="{FF2B5EF4-FFF2-40B4-BE49-F238E27FC236}">
                <a16:creationId xmlns:a16="http://schemas.microsoft.com/office/drawing/2014/main" id="{E783611A-6798-4C0C-AC8F-9C802C7344B1}"/>
              </a:ext>
            </a:extLst>
          </p:cNvPr>
          <p:cNvGrpSpPr/>
          <p:nvPr/>
        </p:nvGrpSpPr>
        <p:grpSpPr>
          <a:xfrm>
            <a:off x="2844452" y="4937365"/>
            <a:ext cx="3342987" cy="1232566"/>
            <a:chOff x="2844452" y="4937365"/>
            <a:chExt cx="3342987" cy="1232566"/>
          </a:xfrm>
        </p:grpSpPr>
        <p:sp>
          <p:nvSpPr>
            <p:cNvPr id="160" name="Left Brace 34">
              <a:extLst>
                <a:ext uri="{FF2B5EF4-FFF2-40B4-BE49-F238E27FC236}">
                  <a16:creationId xmlns:a16="http://schemas.microsoft.com/office/drawing/2014/main" id="{DFCFBAB7-61AE-41F7-A5F4-5AEE9E2FDC83}"/>
                </a:ext>
              </a:extLst>
            </p:cNvPr>
            <p:cNvSpPr/>
            <p:nvPr/>
          </p:nvSpPr>
          <p:spPr>
            <a:xfrm rot="5400000">
              <a:off x="4305448" y="3476369"/>
              <a:ext cx="420996" cy="3342987"/>
            </a:xfrm>
            <a:prstGeom prst="leftBrace">
              <a:avLst>
                <a:gd name="adj1" fmla="val 8333"/>
                <a:gd name="adj2" fmla="val 49469"/>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DC245A47-1247-475E-9F5B-4BE8AFC41296}"/>
                </a:ext>
              </a:extLst>
            </p:cNvPr>
            <p:cNvPicPr>
              <a:picLocks noChangeAspect="1"/>
            </p:cNvPicPr>
            <p:nvPr/>
          </p:nvPicPr>
          <p:blipFill>
            <a:blip r:embed="rId21"/>
            <a:stretch>
              <a:fillRect/>
            </a:stretch>
          </p:blipFill>
          <p:spPr>
            <a:xfrm>
              <a:off x="3014354" y="5358361"/>
              <a:ext cx="486066" cy="484330"/>
            </a:xfrm>
            <a:prstGeom prst="rect">
              <a:avLst/>
            </a:prstGeom>
          </p:spPr>
        </p:pic>
        <p:pic>
          <p:nvPicPr>
            <p:cNvPr id="24" name="Picture 23">
              <a:extLst>
                <a:ext uri="{FF2B5EF4-FFF2-40B4-BE49-F238E27FC236}">
                  <a16:creationId xmlns:a16="http://schemas.microsoft.com/office/drawing/2014/main" id="{C58F3F33-54A4-4D6C-B2E9-899AA3B5D67B}"/>
                </a:ext>
              </a:extLst>
            </p:cNvPr>
            <p:cNvPicPr>
              <a:picLocks noChangeAspect="1"/>
            </p:cNvPicPr>
            <p:nvPr/>
          </p:nvPicPr>
          <p:blipFill>
            <a:blip r:embed="rId22"/>
            <a:stretch>
              <a:fillRect/>
            </a:stretch>
          </p:blipFill>
          <p:spPr>
            <a:xfrm rot="16200000">
              <a:off x="3838098" y="5308584"/>
              <a:ext cx="420997" cy="592059"/>
            </a:xfrm>
            <a:prstGeom prst="rect">
              <a:avLst/>
            </a:prstGeom>
          </p:spPr>
        </p:pic>
        <p:pic>
          <p:nvPicPr>
            <p:cNvPr id="25" name="Picture 24">
              <a:extLst>
                <a:ext uri="{FF2B5EF4-FFF2-40B4-BE49-F238E27FC236}">
                  <a16:creationId xmlns:a16="http://schemas.microsoft.com/office/drawing/2014/main" id="{839DFE84-2E2E-4F7C-A167-9F8754A8FF82}"/>
                </a:ext>
              </a:extLst>
            </p:cNvPr>
            <p:cNvPicPr>
              <a:picLocks noChangeAspect="1"/>
            </p:cNvPicPr>
            <p:nvPr/>
          </p:nvPicPr>
          <p:blipFill>
            <a:blip r:embed="rId23"/>
            <a:stretch>
              <a:fillRect/>
            </a:stretch>
          </p:blipFill>
          <p:spPr>
            <a:xfrm>
              <a:off x="4546551" y="5341195"/>
              <a:ext cx="568361" cy="509671"/>
            </a:xfrm>
            <a:prstGeom prst="rect">
              <a:avLst/>
            </a:prstGeom>
          </p:spPr>
        </p:pic>
        <p:pic>
          <p:nvPicPr>
            <p:cNvPr id="26" name="Picture 25">
              <a:extLst>
                <a:ext uri="{FF2B5EF4-FFF2-40B4-BE49-F238E27FC236}">
                  <a16:creationId xmlns:a16="http://schemas.microsoft.com/office/drawing/2014/main" id="{2705B6FC-C2DC-4462-910A-BEAAE3BC0ED1}"/>
                </a:ext>
              </a:extLst>
            </p:cNvPr>
            <p:cNvPicPr>
              <a:picLocks noChangeAspect="1"/>
            </p:cNvPicPr>
            <p:nvPr/>
          </p:nvPicPr>
          <p:blipFill>
            <a:blip r:embed="rId24"/>
            <a:stretch>
              <a:fillRect/>
            </a:stretch>
          </p:blipFill>
          <p:spPr>
            <a:xfrm rot="5400000">
              <a:off x="5468223" y="5181850"/>
              <a:ext cx="493146" cy="811836"/>
            </a:xfrm>
            <a:prstGeom prst="rect">
              <a:avLst/>
            </a:prstGeom>
          </p:spPr>
        </p:pic>
        <p:sp>
          <p:nvSpPr>
            <p:cNvPr id="27" name="TextBox 26">
              <a:extLst>
                <a:ext uri="{FF2B5EF4-FFF2-40B4-BE49-F238E27FC236}">
                  <a16:creationId xmlns:a16="http://schemas.microsoft.com/office/drawing/2014/main" id="{CF33F825-D0FF-4F71-819B-39961286B65C}"/>
                </a:ext>
              </a:extLst>
            </p:cNvPr>
            <p:cNvSpPr txBox="1"/>
            <p:nvPr/>
          </p:nvSpPr>
          <p:spPr>
            <a:xfrm>
              <a:off x="2844453" y="5874120"/>
              <a:ext cx="745717" cy="276999"/>
            </a:xfrm>
            <a:prstGeom prst="rect">
              <a:avLst/>
            </a:prstGeom>
            <a:noFill/>
          </p:spPr>
          <p:txBody>
            <a:bodyPr wrap="none" rtlCol="0">
              <a:spAutoFit/>
            </a:bodyPr>
            <a:lstStyle/>
            <a:p>
              <a:r>
                <a:rPr lang="sv-SE" sz="1200" kern="0" dirty="0" err="1">
                  <a:solidFill>
                    <a:sysClr val="windowText" lastClr="000000"/>
                  </a:solidFill>
                  <a:latin typeface="Segoe UI"/>
                </a:rPr>
                <a:t>Modbus</a:t>
              </a:r>
              <a:endParaRPr lang="en-US" sz="1200" kern="0" dirty="0">
                <a:solidFill>
                  <a:sysClr val="windowText" lastClr="000000"/>
                </a:solidFill>
                <a:latin typeface="Segoe UI"/>
              </a:endParaRPr>
            </a:p>
          </p:txBody>
        </p:sp>
        <p:sp>
          <p:nvSpPr>
            <p:cNvPr id="199" name="TextBox 198">
              <a:extLst>
                <a:ext uri="{FF2B5EF4-FFF2-40B4-BE49-F238E27FC236}">
                  <a16:creationId xmlns:a16="http://schemas.microsoft.com/office/drawing/2014/main" id="{9AD1E990-5879-4A00-8813-D00DBF5A73F0}"/>
                </a:ext>
              </a:extLst>
            </p:cNvPr>
            <p:cNvSpPr txBox="1"/>
            <p:nvPr/>
          </p:nvSpPr>
          <p:spPr>
            <a:xfrm>
              <a:off x="3752567" y="5892932"/>
              <a:ext cx="538930" cy="276999"/>
            </a:xfrm>
            <a:prstGeom prst="rect">
              <a:avLst/>
            </a:prstGeom>
            <a:noFill/>
          </p:spPr>
          <p:txBody>
            <a:bodyPr wrap="none" rtlCol="0">
              <a:spAutoFit/>
            </a:bodyPr>
            <a:lstStyle/>
            <a:p>
              <a:r>
                <a:rPr lang="sv-SE" sz="1200" kern="0" dirty="0">
                  <a:solidFill>
                    <a:sysClr val="windowText" lastClr="000000"/>
                  </a:solidFill>
                  <a:latin typeface="Segoe UI"/>
                </a:rPr>
                <a:t>Wi-Fi</a:t>
              </a:r>
              <a:endParaRPr lang="en-US" sz="1200" kern="0" dirty="0">
                <a:solidFill>
                  <a:sysClr val="windowText" lastClr="000000"/>
                </a:solidFill>
                <a:latin typeface="Segoe UI"/>
              </a:endParaRPr>
            </a:p>
          </p:txBody>
        </p:sp>
        <p:sp>
          <p:nvSpPr>
            <p:cNvPr id="200" name="TextBox 199">
              <a:extLst>
                <a:ext uri="{FF2B5EF4-FFF2-40B4-BE49-F238E27FC236}">
                  <a16:creationId xmlns:a16="http://schemas.microsoft.com/office/drawing/2014/main" id="{1A711A52-BD9C-47A0-97EF-8837E193DBB8}"/>
                </a:ext>
              </a:extLst>
            </p:cNvPr>
            <p:cNvSpPr txBox="1"/>
            <p:nvPr/>
          </p:nvSpPr>
          <p:spPr>
            <a:xfrm>
              <a:off x="4569969" y="5878439"/>
              <a:ext cx="516488" cy="276999"/>
            </a:xfrm>
            <a:prstGeom prst="rect">
              <a:avLst/>
            </a:prstGeom>
            <a:noFill/>
          </p:spPr>
          <p:txBody>
            <a:bodyPr wrap="none" rtlCol="0">
              <a:spAutoFit/>
            </a:bodyPr>
            <a:lstStyle/>
            <a:p>
              <a:r>
                <a:rPr lang="sv-SE" sz="1200" kern="0" dirty="0">
                  <a:solidFill>
                    <a:sysClr val="windowText" lastClr="000000"/>
                  </a:solidFill>
                  <a:latin typeface="Segoe UI"/>
                </a:rPr>
                <a:t>LoRa</a:t>
              </a:r>
              <a:endParaRPr lang="en-US" sz="1200" kern="0" dirty="0">
                <a:solidFill>
                  <a:sysClr val="windowText" lastClr="000000"/>
                </a:solidFill>
                <a:latin typeface="Segoe UI"/>
              </a:endParaRPr>
            </a:p>
          </p:txBody>
        </p:sp>
        <p:sp>
          <p:nvSpPr>
            <p:cNvPr id="201" name="TextBox 200">
              <a:extLst>
                <a:ext uri="{FF2B5EF4-FFF2-40B4-BE49-F238E27FC236}">
                  <a16:creationId xmlns:a16="http://schemas.microsoft.com/office/drawing/2014/main" id="{26B2FB84-4557-4AFC-AE0A-8B44E18DE2B7}"/>
                </a:ext>
              </a:extLst>
            </p:cNvPr>
            <p:cNvSpPr txBox="1"/>
            <p:nvPr/>
          </p:nvSpPr>
          <p:spPr>
            <a:xfrm>
              <a:off x="5411702" y="5881376"/>
              <a:ext cx="551754" cy="276999"/>
            </a:xfrm>
            <a:prstGeom prst="rect">
              <a:avLst/>
            </a:prstGeom>
            <a:noFill/>
          </p:spPr>
          <p:txBody>
            <a:bodyPr wrap="none" rtlCol="0">
              <a:spAutoFit/>
            </a:bodyPr>
            <a:lstStyle/>
            <a:p>
              <a:r>
                <a:rPr lang="sv-SE" sz="1200" kern="0" dirty="0" err="1">
                  <a:solidFill>
                    <a:sysClr val="windowText" lastClr="000000"/>
                  </a:solidFill>
                  <a:latin typeface="Segoe UI"/>
                </a:rPr>
                <a:t>Serial</a:t>
              </a:r>
              <a:endParaRPr lang="en-US" sz="1200" kern="0" dirty="0">
                <a:solidFill>
                  <a:sysClr val="windowText" lastClr="000000"/>
                </a:solidFill>
                <a:latin typeface="Segoe UI"/>
              </a:endParaRPr>
            </a:p>
          </p:txBody>
        </p:sp>
      </p:grpSp>
      <p:sp>
        <p:nvSpPr>
          <p:cNvPr id="202" name="Rubrik 1">
            <a:extLst>
              <a:ext uri="{FF2B5EF4-FFF2-40B4-BE49-F238E27FC236}">
                <a16:creationId xmlns:a16="http://schemas.microsoft.com/office/drawing/2014/main" id="{A19EA8AC-0412-402A-B398-41CD3D14E137}"/>
              </a:ext>
            </a:extLst>
          </p:cNvPr>
          <p:cNvSpPr txBox="1">
            <a:spLocks/>
          </p:cNvSpPr>
          <p:nvPr/>
        </p:nvSpPr>
        <p:spPr>
          <a:xfrm rot="5400000">
            <a:off x="-774745" y="3017650"/>
            <a:ext cx="4512007" cy="1082919"/>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3" name="Rubrik 1">
            <a:extLst>
              <a:ext uri="{FF2B5EF4-FFF2-40B4-BE49-F238E27FC236}">
                <a16:creationId xmlns:a16="http://schemas.microsoft.com/office/drawing/2014/main" id="{8DDB14B0-042D-4E84-8CC3-0385666E117C}"/>
              </a:ext>
            </a:extLst>
          </p:cNvPr>
          <p:cNvSpPr txBox="1">
            <a:spLocks/>
          </p:cNvSpPr>
          <p:nvPr/>
        </p:nvSpPr>
        <p:spPr>
          <a:xfrm rot="5400000">
            <a:off x="8889552" y="2453295"/>
            <a:ext cx="4285226" cy="2175623"/>
          </a:xfrm>
          <a:prstGeom prst="rect">
            <a:avLst/>
          </a:prstGeom>
          <a:solidFill>
            <a:schemeClr val="bg1">
              <a:alpha val="97000"/>
            </a:schemeClr>
          </a:solidFill>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Value</a:t>
            </a:r>
          </a:p>
        </p:txBody>
      </p:sp>
      <p:sp>
        <p:nvSpPr>
          <p:cNvPr id="204" name="Rubrik 1">
            <a:extLst>
              <a:ext uri="{FF2B5EF4-FFF2-40B4-BE49-F238E27FC236}">
                <a16:creationId xmlns:a16="http://schemas.microsoft.com/office/drawing/2014/main" id="{F915BD47-8FBD-4B9A-B285-DC34E6862D2B}"/>
              </a:ext>
            </a:extLst>
          </p:cNvPr>
          <p:cNvSpPr txBox="1">
            <a:spLocks/>
          </p:cNvSpPr>
          <p:nvPr/>
        </p:nvSpPr>
        <p:spPr>
          <a:xfrm>
            <a:off x="6870499" y="5282658"/>
            <a:ext cx="1877322"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5" name="Rubrik 1">
            <a:extLst>
              <a:ext uri="{FF2B5EF4-FFF2-40B4-BE49-F238E27FC236}">
                <a16:creationId xmlns:a16="http://schemas.microsoft.com/office/drawing/2014/main" id="{59F037F3-5E96-48B8-96F3-F1194DAC95B6}"/>
              </a:ext>
            </a:extLst>
          </p:cNvPr>
          <p:cNvSpPr txBox="1">
            <a:spLocks/>
          </p:cNvSpPr>
          <p:nvPr/>
        </p:nvSpPr>
        <p:spPr>
          <a:xfrm>
            <a:off x="2946282" y="5270990"/>
            <a:ext cx="3174431"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2350A2"/>
                </a:solidFill>
                <a:effectLst/>
                <a:uLnTx/>
                <a:uFillTx/>
                <a:latin typeface="Segoe UI"/>
                <a:ea typeface="+mj-ea"/>
                <a:cs typeface="+mj-cs"/>
              </a:rPr>
              <a:t>PROTOCOL</a:t>
            </a:r>
          </a:p>
        </p:txBody>
      </p:sp>
      <p:pic>
        <p:nvPicPr>
          <p:cNvPr id="208" name="Picture 12" descr="Bildresultat för Actemium logo png">
            <a:extLst>
              <a:ext uri="{FF2B5EF4-FFF2-40B4-BE49-F238E27FC236}">
                <a16:creationId xmlns:a16="http://schemas.microsoft.com/office/drawing/2014/main" id="{C8034D69-4538-404D-AF49-CCEE3E8DF2D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2220" y="6081220"/>
            <a:ext cx="2631433" cy="62602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7E539017-4560-443F-9D96-3C562031FCCE}"/>
              </a:ext>
            </a:extLst>
          </p:cNvPr>
          <p:cNvGrpSpPr/>
          <p:nvPr/>
        </p:nvGrpSpPr>
        <p:grpSpPr>
          <a:xfrm>
            <a:off x="4428" y="2283802"/>
            <a:ext cx="1285218" cy="2631433"/>
            <a:chOff x="-668461" y="2583471"/>
            <a:chExt cx="1285218" cy="2631433"/>
          </a:xfrm>
        </p:grpSpPr>
        <p:grpSp>
          <p:nvGrpSpPr>
            <p:cNvPr id="31" name="Group 30">
              <a:extLst>
                <a:ext uri="{FF2B5EF4-FFF2-40B4-BE49-F238E27FC236}">
                  <a16:creationId xmlns:a16="http://schemas.microsoft.com/office/drawing/2014/main" id="{5237B636-1EB3-451C-87AA-A36583BF7205}"/>
                </a:ext>
              </a:extLst>
            </p:cNvPr>
            <p:cNvGrpSpPr/>
            <p:nvPr/>
          </p:nvGrpSpPr>
          <p:grpSpPr>
            <a:xfrm rot="5400000">
              <a:off x="-1298408" y="3299740"/>
              <a:ext cx="2631433" cy="1198896"/>
              <a:chOff x="-2452706" y="5405405"/>
              <a:chExt cx="2631433" cy="1198896"/>
            </a:xfrm>
          </p:grpSpPr>
          <p:pic>
            <p:nvPicPr>
              <p:cNvPr id="206" name="Picture 12" descr="Bildresultat för Actemium logo png">
                <a:extLst>
                  <a:ext uri="{FF2B5EF4-FFF2-40B4-BE49-F238E27FC236}">
                    <a16:creationId xmlns:a16="http://schemas.microsoft.com/office/drawing/2014/main" id="{D7625771-8EC2-48B1-9FDC-379F95DC3EE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52706" y="5405405"/>
                <a:ext cx="2631433" cy="62602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4" descr="Bildresultat för omexom logo png">
                <a:extLst>
                  <a:ext uri="{FF2B5EF4-FFF2-40B4-BE49-F238E27FC236}">
                    <a16:creationId xmlns:a16="http://schemas.microsoft.com/office/drawing/2014/main" id="{DECBD692-FA4D-4000-BF32-69BD0FE735B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99488" y="6165412"/>
                <a:ext cx="1924997" cy="43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27EA4468-D513-4045-9E82-F8EB95A202B7}"/>
                </a:ext>
              </a:extLst>
            </p:cNvPr>
            <p:cNvSpPr/>
            <p:nvPr/>
          </p:nvSpPr>
          <p:spPr>
            <a:xfrm>
              <a:off x="-668461" y="3603248"/>
              <a:ext cx="236539" cy="1334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9" name="Bildobjekt 101">
            <a:extLst>
              <a:ext uri="{FF2B5EF4-FFF2-40B4-BE49-F238E27FC236}">
                <a16:creationId xmlns:a16="http://schemas.microsoft.com/office/drawing/2014/main" id="{939AC2B5-FC2B-4EE1-B59C-F661C6A12EBB}"/>
              </a:ext>
            </a:extLst>
          </p:cNvPr>
          <p:cNvPicPr>
            <a:picLocks noChangeAspect="1"/>
          </p:cNvPicPr>
          <p:nvPr/>
        </p:nvPicPr>
        <p:blipFill>
          <a:blip r:embed="rId27"/>
          <a:stretch>
            <a:fillRect/>
          </a:stretch>
        </p:blipFill>
        <p:spPr>
          <a:xfrm>
            <a:off x="7017649" y="6269322"/>
            <a:ext cx="1654456" cy="302012"/>
          </a:xfrm>
          <a:prstGeom prst="rect">
            <a:avLst/>
          </a:prstGeom>
        </p:spPr>
      </p:pic>
      <p:pic>
        <p:nvPicPr>
          <p:cNvPr id="210" name="Picture 8" descr="Bildresultat för vinci energies logo png">
            <a:extLst>
              <a:ext uri="{FF2B5EF4-FFF2-40B4-BE49-F238E27FC236}">
                <a16:creationId xmlns:a16="http://schemas.microsoft.com/office/drawing/2014/main" id="{930949A6-2A5A-4E54-915A-61DDDF0F340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9267643" y="3087432"/>
            <a:ext cx="4392042" cy="113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fade">
                                      <p:cBhvr>
                                        <p:cTn id="36" dur="500"/>
                                        <p:tgtEl>
                                          <p:spTgt spid="2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3"/>
                                        </p:tgtEl>
                                        <p:attrNameLst>
                                          <p:attrName>style.visibility</p:attrName>
                                        </p:attrNameLst>
                                      </p:cBhvr>
                                      <p:to>
                                        <p:strVal val="visible"/>
                                      </p:to>
                                    </p:set>
                                    <p:animEffect transition="in" filter="fade">
                                      <p:cBhvr>
                                        <p:cTn id="39" dur="500"/>
                                        <p:tgtEl>
                                          <p:spTgt spid="2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9"/>
                                        </p:tgtEl>
                                        <p:attrNameLst>
                                          <p:attrName>style.visibility</p:attrName>
                                        </p:attrNameLst>
                                      </p:cBhvr>
                                      <p:to>
                                        <p:strVal val="visible"/>
                                      </p:to>
                                    </p:set>
                                    <p:animEffect transition="in" filter="fade">
                                      <p:cBhvr>
                                        <p:cTn id="60" dur="500"/>
                                        <p:tgtEl>
                                          <p:spTgt spid="20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10"/>
                                        </p:tgtEl>
                                        <p:attrNameLst>
                                          <p:attrName>style.visibility</p:attrName>
                                        </p:attrNameLst>
                                      </p:cBhvr>
                                      <p:to>
                                        <p:strVal val="visible"/>
                                      </p:to>
                                    </p:set>
                                    <p:animEffect transition="in" filter="fade">
                                      <p:cBhvr>
                                        <p:cTn id="65" dur="500"/>
                                        <p:tgtEl>
                                          <p:spTgt spid="2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21"/>
                                        </p:tgtEl>
                                      </p:cBhvr>
                                    </p:animEffect>
                                    <p:set>
                                      <p:cBhvr>
                                        <p:cTn id="70" dur="1" fill="hold">
                                          <p:stCondLst>
                                            <p:cond delay="499"/>
                                          </p:stCondLst>
                                        </p:cTn>
                                        <p:tgtEl>
                                          <p:spTgt spid="1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0"/>
                                        </p:tgtEl>
                                      </p:cBhvr>
                                    </p:animEffect>
                                    <p:set>
                                      <p:cBhvr>
                                        <p:cTn id="75" dur="1" fill="hold">
                                          <p:stCondLst>
                                            <p:cond delay="499"/>
                                          </p:stCondLst>
                                        </p:cTn>
                                        <p:tgtEl>
                                          <p:spTgt spid="120"/>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3"/>
                                        </p:tgtEl>
                                      </p:cBhvr>
                                    </p:animEffect>
                                    <p:set>
                                      <p:cBhvr>
                                        <p:cTn id="78" dur="1" fill="hold">
                                          <p:stCondLst>
                                            <p:cond delay="499"/>
                                          </p:stCondLst>
                                        </p:cTn>
                                        <p:tgtEl>
                                          <p:spTgt spid="14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40"/>
                                        </p:tgtEl>
                                      </p:cBhvr>
                                    </p:animEffect>
                                    <p:set>
                                      <p:cBhvr>
                                        <p:cTn id="81" dur="1" fill="hold">
                                          <p:stCondLst>
                                            <p:cond delay="499"/>
                                          </p:stCondLst>
                                        </p:cTn>
                                        <p:tgtEl>
                                          <p:spTgt spid="14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202" grpId="0" animBg="1"/>
      <p:bldP spid="203" grpId="0" animBg="1"/>
      <p:bldP spid="204" grpId="0" animBg="1"/>
      <p:bldP spid="20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Modbus – data formatting</a:t>
            </a:r>
            <a:endParaRPr lang="en-US" dirty="0"/>
          </a:p>
        </p:txBody>
      </p:sp>
      <p:sp>
        <p:nvSpPr>
          <p:cNvPr id="4" name="TextBox 3">
            <a:extLst>
              <a:ext uri="{FF2B5EF4-FFF2-40B4-BE49-F238E27FC236}">
                <a16:creationId xmlns:a16="http://schemas.microsoft.com/office/drawing/2014/main" id="{A5122595-D24A-44B8-B59B-5FEF0BBB41F1}"/>
              </a:ext>
            </a:extLst>
          </p:cNvPr>
          <p:cNvSpPr txBox="1"/>
          <p:nvPr/>
        </p:nvSpPr>
        <p:spPr>
          <a:xfrm>
            <a:off x="395958" y="2149060"/>
            <a:ext cx="11882868" cy="584775"/>
          </a:xfrm>
          <a:prstGeom prst="rect">
            <a:avLst/>
          </a:prstGeom>
          <a:noFill/>
        </p:spPr>
        <p:txBody>
          <a:bodyPr wrap="none" rtlCol="0">
            <a:spAutoFit/>
          </a:bodyPr>
          <a:lstStyle/>
          <a:p>
            <a:r>
              <a:rPr lang="en-US" sz="1600" b="1" dirty="0"/>
              <a:t>31 44 b0 5c 82 86 00 02 1b 7a fb 00 00 00 2f 00 02 1b 7a fb 00 00 02 1b 7a fb 00 00 00 2f 00 2f </a:t>
            </a:r>
            <a:r>
              <a:rPr lang="en-US" sz="1600" b="1" dirty="0" err="1"/>
              <a:t>2f</a:t>
            </a:r>
            <a:r>
              <a:rPr lang="en-US" sz="1600" b="1" dirty="0"/>
              <a:t> 0a 66 34 02 0a 02 1b 7a fb 00 00 00 2f </a:t>
            </a:r>
          </a:p>
          <a:p>
            <a:r>
              <a:rPr lang="en-US" sz="1600" b="1" dirty="0"/>
              <a:t> 02 1b 7a fb 00 00 00 2f fb 1a 45 02 02 02 1b 7a fb 00 00 00 2f </a:t>
            </a:r>
            <a:r>
              <a:rPr lang="en-US" sz="1600" b="1" dirty="0" err="1"/>
              <a:t>fd</a:t>
            </a:r>
            <a:r>
              <a:rPr lang="en-US" sz="1600" b="1" dirty="0"/>
              <a:t> 97 1d 00 00 2f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41 f8 9b 02 02 1b 7a</a:t>
            </a:r>
            <a:endParaRPr lang="en-US" sz="1600" dirty="0"/>
          </a:p>
        </p:txBody>
      </p:sp>
      <p:sp>
        <p:nvSpPr>
          <p:cNvPr id="9" name="TextBox 8">
            <a:extLst>
              <a:ext uri="{FF2B5EF4-FFF2-40B4-BE49-F238E27FC236}">
                <a16:creationId xmlns:a16="http://schemas.microsoft.com/office/drawing/2014/main" id="{4550C0D2-A42C-45FF-B2C7-08EF6DC67688}"/>
              </a:ext>
            </a:extLst>
          </p:cNvPr>
          <p:cNvSpPr txBox="1"/>
          <p:nvPr/>
        </p:nvSpPr>
        <p:spPr>
          <a:xfrm>
            <a:off x="334681" y="1365119"/>
            <a:ext cx="2281330" cy="461665"/>
          </a:xfrm>
          <a:prstGeom prst="rect">
            <a:avLst/>
          </a:prstGeom>
          <a:noFill/>
        </p:spPr>
        <p:txBody>
          <a:bodyPr wrap="none" rtlCol="0">
            <a:spAutoFit/>
          </a:bodyPr>
          <a:lstStyle/>
          <a:p>
            <a:r>
              <a:rPr lang="en-US" sz="2400" dirty="0"/>
              <a:t>Holding registers</a:t>
            </a:r>
          </a:p>
        </p:txBody>
      </p:sp>
      <p:pic>
        <p:nvPicPr>
          <p:cNvPr id="3" name="Picture 2">
            <a:extLst>
              <a:ext uri="{FF2B5EF4-FFF2-40B4-BE49-F238E27FC236}">
                <a16:creationId xmlns:a16="http://schemas.microsoft.com/office/drawing/2014/main" id="{80DACEF9-A109-4F75-9E90-5AF101417311}"/>
              </a:ext>
            </a:extLst>
          </p:cNvPr>
          <p:cNvPicPr>
            <a:picLocks noChangeAspect="1"/>
          </p:cNvPicPr>
          <p:nvPr/>
        </p:nvPicPr>
        <p:blipFill>
          <a:blip r:embed="rId2"/>
          <a:stretch>
            <a:fillRect/>
          </a:stretch>
        </p:blipFill>
        <p:spPr>
          <a:xfrm>
            <a:off x="134414" y="4258996"/>
            <a:ext cx="5146905" cy="2456478"/>
          </a:xfrm>
          <a:prstGeom prst="rect">
            <a:avLst/>
          </a:prstGeom>
        </p:spPr>
      </p:pic>
      <p:sp>
        <p:nvSpPr>
          <p:cNvPr id="5" name="Rectangle 4">
            <a:extLst>
              <a:ext uri="{FF2B5EF4-FFF2-40B4-BE49-F238E27FC236}">
                <a16:creationId xmlns:a16="http://schemas.microsoft.com/office/drawing/2014/main" id="{1DC5E3F8-4FF6-454C-9ADE-CE1F57E22DC8}"/>
              </a:ext>
            </a:extLst>
          </p:cNvPr>
          <p:cNvSpPr/>
          <p:nvPr/>
        </p:nvSpPr>
        <p:spPr>
          <a:xfrm>
            <a:off x="134414" y="5213331"/>
            <a:ext cx="4385387" cy="1669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6B406FA0-1887-43F9-8FB0-6EE233B6936A}"/>
              </a:ext>
            </a:extLst>
          </p:cNvPr>
          <p:cNvSpPr/>
          <p:nvPr/>
        </p:nvSpPr>
        <p:spPr>
          <a:xfrm>
            <a:off x="5874732" y="2456762"/>
            <a:ext cx="497632" cy="23359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8AC35B80-32A0-4EE9-A8BA-23A9AB583120}"/>
              </a:ext>
            </a:extLst>
          </p:cNvPr>
          <p:cNvCxnSpPr>
            <a:cxnSpLocks/>
          </p:cNvCxnSpPr>
          <p:nvPr/>
        </p:nvCxnSpPr>
        <p:spPr>
          <a:xfrm>
            <a:off x="5983977" y="2690360"/>
            <a:ext cx="481693" cy="365751"/>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4EF66A6-73D5-48C5-9587-7FDA1B435737}"/>
              </a:ext>
            </a:extLst>
          </p:cNvPr>
          <p:cNvSpPr txBox="1"/>
          <p:nvPr/>
        </p:nvSpPr>
        <p:spPr>
          <a:xfrm>
            <a:off x="6117327" y="2967335"/>
            <a:ext cx="1722203" cy="461665"/>
          </a:xfrm>
          <a:prstGeom prst="rect">
            <a:avLst/>
          </a:prstGeom>
          <a:noFill/>
        </p:spPr>
        <p:txBody>
          <a:bodyPr wrap="none" rtlCol="0">
            <a:spAutoFit/>
          </a:bodyPr>
          <a:lstStyle/>
          <a:p>
            <a:r>
              <a:rPr lang="en-US" sz="2400" dirty="0"/>
              <a:t>Position 291</a:t>
            </a:r>
          </a:p>
        </p:txBody>
      </p:sp>
      <p:sp>
        <p:nvSpPr>
          <p:cNvPr id="42" name="TextBox 41">
            <a:extLst>
              <a:ext uri="{FF2B5EF4-FFF2-40B4-BE49-F238E27FC236}">
                <a16:creationId xmlns:a16="http://schemas.microsoft.com/office/drawing/2014/main" id="{2BFB373A-766D-4847-9516-FF7FF08DB846}"/>
              </a:ext>
            </a:extLst>
          </p:cNvPr>
          <p:cNvSpPr txBox="1"/>
          <p:nvPr/>
        </p:nvSpPr>
        <p:spPr>
          <a:xfrm>
            <a:off x="3077543" y="3705702"/>
            <a:ext cx="5410455" cy="707886"/>
          </a:xfrm>
          <a:prstGeom prst="rect">
            <a:avLst/>
          </a:prstGeom>
          <a:noFill/>
        </p:spPr>
        <p:txBody>
          <a:bodyPr wrap="none" rtlCol="0">
            <a:spAutoFit/>
          </a:bodyPr>
          <a:lstStyle/>
          <a:p>
            <a:r>
              <a:rPr lang="en-US" sz="4000" b="1" dirty="0"/>
              <a:t>           01 03 </a:t>
            </a:r>
            <a:r>
              <a:rPr lang="en-US" sz="4000" b="1" dirty="0">
                <a:solidFill>
                  <a:schemeClr val="accent2"/>
                </a:solidFill>
              </a:rPr>
              <a:t>97 1d </a:t>
            </a:r>
            <a:r>
              <a:rPr lang="en-US" sz="4000" b="1" dirty="0"/>
              <a:t>02 1b </a:t>
            </a:r>
            <a:endParaRPr lang="en-US" sz="2000" dirty="0"/>
          </a:p>
        </p:txBody>
      </p:sp>
      <p:grpSp>
        <p:nvGrpSpPr>
          <p:cNvPr id="68" name="Group 67">
            <a:extLst>
              <a:ext uri="{FF2B5EF4-FFF2-40B4-BE49-F238E27FC236}">
                <a16:creationId xmlns:a16="http://schemas.microsoft.com/office/drawing/2014/main" id="{2E6CD04B-7EC9-452C-92D5-CAC7D91DD594}"/>
              </a:ext>
            </a:extLst>
          </p:cNvPr>
          <p:cNvGrpSpPr/>
          <p:nvPr/>
        </p:nvGrpSpPr>
        <p:grpSpPr>
          <a:xfrm>
            <a:off x="5656537" y="2917930"/>
            <a:ext cx="1256469" cy="1413590"/>
            <a:chOff x="7694887" y="3691870"/>
            <a:chExt cx="1256469" cy="1413590"/>
          </a:xfrm>
        </p:grpSpPr>
        <p:sp>
          <p:nvSpPr>
            <p:cNvPr id="51" name="Rectangle 50">
              <a:extLst>
                <a:ext uri="{FF2B5EF4-FFF2-40B4-BE49-F238E27FC236}">
                  <a16:creationId xmlns:a16="http://schemas.microsoft.com/office/drawing/2014/main" id="{B3D02E79-59EE-44C2-A462-2785985EED81}"/>
                </a:ext>
              </a:extLst>
            </p:cNvPr>
            <p:cNvSpPr/>
            <p:nvPr/>
          </p:nvSpPr>
          <p:spPr>
            <a:xfrm>
              <a:off x="7694887" y="4556552"/>
              <a:ext cx="1256469"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8FACC119-C88C-4E13-8924-F3B1B44132B6}"/>
                </a:ext>
              </a:extLst>
            </p:cNvPr>
            <p:cNvCxnSpPr/>
            <p:nvPr/>
          </p:nvCxnSpPr>
          <p:spPr>
            <a:xfrm flipV="1">
              <a:off x="8277171" y="4131347"/>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3BC52DE-B965-48F0-B27C-C97BB1605BDF}"/>
                </a:ext>
              </a:extLst>
            </p:cNvPr>
            <p:cNvSpPr txBox="1"/>
            <p:nvPr/>
          </p:nvSpPr>
          <p:spPr>
            <a:xfrm>
              <a:off x="7867694" y="3691870"/>
              <a:ext cx="818953" cy="461665"/>
            </a:xfrm>
            <a:prstGeom prst="rect">
              <a:avLst/>
            </a:prstGeom>
            <a:noFill/>
          </p:spPr>
          <p:txBody>
            <a:bodyPr wrap="square" rtlCol="0">
              <a:spAutoFit/>
            </a:bodyPr>
            <a:lstStyle/>
            <a:p>
              <a:r>
                <a:rPr lang="en-US" sz="2400" dirty="0"/>
                <a:t>Data</a:t>
              </a:r>
            </a:p>
          </p:txBody>
        </p:sp>
      </p:grpSp>
      <p:grpSp>
        <p:nvGrpSpPr>
          <p:cNvPr id="14" name="Group 13">
            <a:extLst>
              <a:ext uri="{FF2B5EF4-FFF2-40B4-BE49-F238E27FC236}">
                <a16:creationId xmlns:a16="http://schemas.microsoft.com/office/drawing/2014/main" id="{5789BF44-E7CF-401B-AA11-B42A6EE816D9}"/>
              </a:ext>
            </a:extLst>
          </p:cNvPr>
          <p:cNvGrpSpPr/>
          <p:nvPr/>
        </p:nvGrpSpPr>
        <p:grpSpPr>
          <a:xfrm>
            <a:off x="4441292" y="3782612"/>
            <a:ext cx="1819193" cy="1392349"/>
            <a:chOff x="6479642" y="4556552"/>
            <a:chExt cx="1819193" cy="1392349"/>
          </a:xfrm>
        </p:grpSpPr>
        <p:sp>
          <p:nvSpPr>
            <p:cNvPr id="56" name="Rectangle 55">
              <a:extLst>
                <a:ext uri="{FF2B5EF4-FFF2-40B4-BE49-F238E27FC236}">
                  <a16:creationId xmlns:a16="http://schemas.microsoft.com/office/drawing/2014/main" id="{549DC75F-BE56-4247-94B2-87BA45DE8DEA}"/>
                </a:ext>
              </a:extLst>
            </p:cNvPr>
            <p:cNvSpPr/>
            <p:nvPr/>
          </p:nvSpPr>
          <p:spPr>
            <a:xfrm>
              <a:off x="7077377" y="4556552"/>
              <a:ext cx="617510"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684C2175-104E-4CD5-8F11-893A9BBC8697}"/>
                </a:ext>
              </a:extLst>
            </p:cNvPr>
            <p:cNvCxnSpPr/>
            <p:nvPr/>
          </p:nvCxnSpPr>
          <p:spPr>
            <a:xfrm flipV="1">
              <a:off x="7386084" y="5106977"/>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17ED492-4CF1-4D23-92D0-6A8CA71ABF96}"/>
                </a:ext>
              </a:extLst>
            </p:cNvPr>
            <p:cNvSpPr txBox="1"/>
            <p:nvPr/>
          </p:nvSpPr>
          <p:spPr>
            <a:xfrm>
              <a:off x="6479642" y="5487236"/>
              <a:ext cx="1819193" cy="461665"/>
            </a:xfrm>
            <a:prstGeom prst="rect">
              <a:avLst/>
            </a:prstGeom>
            <a:noFill/>
          </p:spPr>
          <p:txBody>
            <a:bodyPr wrap="none" rtlCol="0">
              <a:spAutoFit/>
            </a:bodyPr>
            <a:lstStyle/>
            <a:p>
              <a:r>
                <a:rPr lang="en-US" sz="2400" dirty="0"/>
                <a:t>Function code</a:t>
              </a:r>
            </a:p>
          </p:txBody>
        </p:sp>
      </p:grpSp>
      <p:grpSp>
        <p:nvGrpSpPr>
          <p:cNvPr id="12" name="Group 11">
            <a:extLst>
              <a:ext uri="{FF2B5EF4-FFF2-40B4-BE49-F238E27FC236}">
                <a16:creationId xmlns:a16="http://schemas.microsoft.com/office/drawing/2014/main" id="{93E2185D-C7FE-44E2-848B-FE7C54D7D16C}"/>
              </a:ext>
            </a:extLst>
          </p:cNvPr>
          <p:cNvGrpSpPr/>
          <p:nvPr/>
        </p:nvGrpSpPr>
        <p:grpSpPr>
          <a:xfrm>
            <a:off x="4038655" y="2917930"/>
            <a:ext cx="1380122" cy="1414202"/>
            <a:chOff x="6077005" y="3691870"/>
            <a:chExt cx="1380122" cy="1414202"/>
          </a:xfrm>
        </p:grpSpPr>
        <p:sp>
          <p:nvSpPr>
            <p:cNvPr id="61" name="Rectangle 60">
              <a:extLst>
                <a:ext uri="{FF2B5EF4-FFF2-40B4-BE49-F238E27FC236}">
                  <a16:creationId xmlns:a16="http://schemas.microsoft.com/office/drawing/2014/main" id="{29BDE7AF-A601-4315-A7C1-8134028B16C7}"/>
                </a:ext>
              </a:extLst>
            </p:cNvPr>
            <p:cNvSpPr/>
            <p:nvPr/>
          </p:nvSpPr>
          <p:spPr>
            <a:xfrm>
              <a:off x="6400553" y="4557164"/>
              <a:ext cx="676824"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2436C7AD-6686-4330-8060-E9DF27935020}"/>
                </a:ext>
              </a:extLst>
            </p:cNvPr>
            <p:cNvCxnSpPr/>
            <p:nvPr/>
          </p:nvCxnSpPr>
          <p:spPr>
            <a:xfrm flipV="1">
              <a:off x="6750595" y="4131347"/>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F341344-F740-44F3-8FB9-264FF8F6A38D}"/>
                </a:ext>
              </a:extLst>
            </p:cNvPr>
            <p:cNvSpPr txBox="1"/>
            <p:nvPr/>
          </p:nvSpPr>
          <p:spPr>
            <a:xfrm>
              <a:off x="6077005" y="3691870"/>
              <a:ext cx="1380122" cy="461665"/>
            </a:xfrm>
            <a:prstGeom prst="rect">
              <a:avLst/>
            </a:prstGeom>
            <a:noFill/>
          </p:spPr>
          <p:txBody>
            <a:bodyPr wrap="square" rtlCol="0">
              <a:spAutoFit/>
            </a:bodyPr>
            <a:lstStyle/>
            <a:p>
              <a:pPr algn="ctr"/>
              <a:r>
                <a:rPr lang="en-US" sz="2400" dirty="0"/>
                <a:t>Slave ID</a:t>
              </a:r>
            </a:p>
          </p:txBody>
        </p:sp>
      </p:grpSp>
      <p:grpSp>
        <p:nvGrpSpPr>
          <p:cNvPr id="63" name="Group 62">
            <a:extLst>
              <a:ext uri="{FF2B5EF4-FFF2-40B4-BE49-F238E27FC236}">
                <a16:creationId xmlns:a16="http://schemas.microsoft.com/office/drawing/2014/main" id="{3DE6A1B1-31B8-4DAC-8483-9935224C4621}"/>
              </a:ext>
            </a:extLst>
          </p:cNvPr>
          <p:cNvGrpSpPr/>
          <p:nvPr/>
        </p:nvGrpSpPr>
        <p:grpSpPr>
          <a:xfrm>
            <a:off x="4362203" y="4379920"/>
            <a:ext cx="3827075" cy="795040"/>
            <a:chOff x="3686968" y="3963194"/>
            <a:chExt cx="5076031" cy="795040"/>
          </a:xfrm>
        </p:grpSpPr>
        <p:sp>
          <p:nvSpPr>
            <p:cNvPr id="64" name="Right Brace 63">
              <a:extLst>
                <a:ext uri="{FF2B5EF4-FFF2-40B4-BE49-F238E27FC236}">
                  <a16:creationId xmlns:a16="http://schemas.microsoft.com/office/drawing/2014/main" id="{7353D4A9-C9C8-4B0F-9F39-D21D003625B0}"/>
                </a:ext>
              </a:extLst>
            </p:cNvPr>
            <p:cNvSpPr/>
            <p:nvPr/>
          </p:nvSpPr>
          <p:spPr>
            <a:xfrm rot="5400000">
              <a:off x="6058296" y="1591866"/>
              <a:ext cx="333375" cy="5076031"/>
            </a:xfrm>
            <a:prstGeom prst="rightBrace">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8B4106E5-F6CC-4B75-B797-C06B69E22F4C}"/>
                </a:ext>
              </a:extLst>
            </p:cNvPr>
            <p:cNvSpPr txBox="1"/>
            <p:nvPr/>
          </p:nvSpPr>
          <p:spPr>
            <a:xfrm>
              <a:off x="5658579" y="4296569"/>
              <a:ext cx="1284967" cy="461665"/>
            </a:xfrm>
            <a:prstGeom prst="rect">
              <a:avLst/>
            </a:prstGeom>
            <a:noFill/>
          </p:spPr>
          <p:txBody>
            <a:bodyPr wrap="none" rtlCol="0">
              <a:spAutoFit/>
            </a:bodyPr>
            <a:lstStyle/>
            <a:p>
              <a:r>
                <a:rPr lang="en-US" sz="2400" dirty="0"/>
                <a:t>Message</a:t>
              </a:r>
            </a:p>
          </p:txBody>
        </p:sp>
      </p:grpSp>
      <p:grpSp>
        <p:nvGrpSpPr>
          <p:cNvPr id="69" name="Group 68">
            <a:extLst>
              <a:ext uri="{FF2B5EF4-FFF2-40B4-BE49-F238E27FC236}">
                <a16:creationId xmlns:a16="http://schemas.microsoft.com/office/drawing/2014/main" id="{CF06DB3D-59F0-47BD-99D2-81AFB7823A31}"/>
              </a:ext>
            </a:extLst>
          </p:cNvPr>
          <p:cNvGrpSpPr/>
          <p:nvPr/>
        </p:nvGrpSpPr>
        <p:grpSpPr>
          <a:xfrm>
            <a:off x="6636269" y="3782960"/>
            <a:ext cx="1805302" cy="1392000"/>
            <a:chOff x="8674619" y="4556900"/>
            <a:chExt cx="1805302" cy="1392000"/>
          </a:xfrm>
        </p:grpSpPr>
        <p:sp>
          <p:nvSpPr>
            <p:cNvPr id="46" name="Rectangle 45">
              <a:extLst>
                <a:ext uri="{FF2B5EF4-FFF2-40B4-BE49-F238E27FC236}">
                  <a16:creationId xmlns:a16="http://schemas.microsoft.com/office/drawing/2014/main" id="{399FF262-5C0C-4C23-A348-7A684FEAA7B4}"/>
                </a:ext>
              </a:extLst>
            </p:cNvPr>
            <p:cNvSpPr/>
            <p:nvPr/>
          </p:nvSpPr>
          <p:spPr>
            <a:xfrm>
              <a:off x="8955101" y="4556900"/>
              <a:ext cx="1244338"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B41C247-F8F7-4621-A213-3894E2D21A91}"/>
                </a:ext>
              </a:extLst>
            </p:cNvPr>
            <p:cNvSpPr txBox="1"/>
            <p:nvPr/>
          </p:nvSpPr>
          <p:spPr>
            <a:xfrm>
              <a:off x="8674619" y="5487235"/>
              <a:ext cx="1805302" cy="461665"/>
            </a:xfrm>
            <a:prstGeom prst="rect">
              <a:avLst/>
            </a:prstGeom>
            <a:noFill/>
          </p:spPr>
          <p:txBody>
            <a:bodyPr wrap="none" rtlCol="0">
              <a:spAutoFit/>
            </a:bodyPr>
            <a:lstStyle/>
            <a:p>
              <a:r>
                <a:rPr lang="en-US" sz="2400" dirty="0"/>
                <a:t>   Check sum</a:t>
              </a:r>
            </a:p>
          </p:txBody>
        </p:sp>
        <p:cxnSp>
          <p:nvCxnSpPr>
            <p:cNvPr id="67" name="Straight Connector 66">
              <a:extLst>
                <a:ext uri="{FF2B5EF4-FFF2-40B4-BE49-F238E27FC236}">
                  <a16:creationId xmlns:a16="http://schemas.microsoft.com/office/drawing/2014/main" id="{C5C5413B-8D98-4FFF-88DD-C3528663F21B}"/>
                </a:ext>
              </a:extLst>
            </p:cNvPr>
            <p:cNvCxnSpPr/>
            <p:nvPr/>
          </p:nvCxnSpPr>
          <p:spPr>
            <a:xfrm flipV="1">
              <a:off x="9577270" y="5104233"/>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3FC0C820-ED5F-4471-853B-20EAF36B95A4}"/>
              </a:ext>
            </a:extLst>
          </p:cNvPr>
          <p:cNvGrpSpPr/>
          <p:nvPr/>
        </p:nvGrpSpPr>
        <p:grpSpPr>
          <a:xfrm>
            <a:off x="4362203" y="3780049"/>
            <a:ext cx="3807272" cy="555930"/>
            <a:chOff x="6400553" y="4553989"/>
            <a:chExt cx="3807272" cy="555930"/>
          </a:xfrm>
        </p:grpSpPr>
        <p:sp>
          <p:nvSpPr>
            <p:cNvPr id="70" name="Rectangle 69">
              <a:extLst>
                <a:ext uri="{FF2B5EF4-FFF2-40B4-BE49-F238E27FC236}">
                  <a16:creationId xmlns:a16="http://schemas.microsoft.com/office/drawing/2014/main" id="{49609553-6981-41E6-9CAE-E14DD8A7A42A}"/>
                </a:ext>
              </a:extLst>
            </p:cNvPr>
            <p:cNvSpPr/>
            <p:nvPr/>
          </p:nvSpPr>
          <p:spPr>
            <a:xfrm>
              <a:off x="8951356" y="4553989"/>
              <a:ext cx="1256469" cy="5489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3B05078-39DB-4D75-9B19-F1B07A5F3DBD}"/>
                </a:ext>
              </a:extLst>
            </p:cNvPr>
            <p:cNvSpPr/>
            <p:nvPr/>
          </p:nvSpPr>
          <p:spPr>
            <a:xfrm>
              <a:off x="6400553" y="4561011"/>
              <a:ext cx="1285947" cy="5489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a:extLst>
              <a:ext uri="{FF2B5EF4-FFF2-40B4-BE49-F238E27FC236}">
                <a16:creationId xmlns:a16="http://schemas.microsoft.com/office/drawing/2014/main" id="{9A66BBB0-9040-4B17-BA28-B4CCD37B2932}"/>
              </a:ext>
            </a:extLst>
          </p:cNvPr>
          <p:cNvSpPr txBox="1"/>
          <p:nvPr/>
        </p:nvSpPr>
        <p:spPr>
          <a:xfrm>
            <a:off x="6976555" y="3766749"/>
            <a:ext cx="4529643" cy="1200329"/>
          </a:xfrm>
          <a:prstGeom prst="rect">
            <a:avLst/>
          </a:prstGeom>
          <a:noFill/>
        </p:spPr>
        <p:txBody>
          <a:bodyPr wrap="square" rtlCol="0">
            <a:spAutoFit/>
          </a:bodyPr>
          <a:lstStyle/>
          <a:p>
            <a:r>
              <a:rPr lang="en-GB" sz="3600" b="1" dirty="0"/>
              <a:t>= 151 29</a:t>
            </a:r>
          </a:p>
          <a:p>
            <a:r>
              <a:rPr lang="en-GB" sz="3600" b="1" dirty="0"/>
              <a:t>151 + (29 X 16)  = </a:t>
            </a:r>
            <a:r>
              <a:rPr lang="en-GB" sz="3600" b="1" dirty="0">
                <a:solidFill>
                  <a:schemeClr val="accent2"/>
                </a:solidFill>
              </a:rPr>
              <a:t>615</a:t>
            </a:r>
          </a:p>
        </p:txBody>
      </p:sp>
    </p:spTree>
    <p:extLst>
      <p:ext uri="{BB962C8B-B14F-4D97-AF65-F5344CB8AC3E}">
        <p14:creationId xmlns:p14="http://schemas.microsoft.com/office/powerpoint/2010/main" val="347124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63"/>
                                        </p:tgtEl>
                                      </p:cBhvr>
                                    </p:animEffect>
                                    <p:set>
                                      <p:cBhvr>
                                        <p:cTn id="48" dur="1" fill="hold">
                                          <p:stCondLst>
                                            <p:cond delay="499"/>
                                          </p:stCondLst>
                                        </p:cTn>
                                        <p:tgtEl>
                                          <p:spTgt spid="63"/>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fade">
                                      <p:cBhvr>
                                        <p:cTn id="62" dur="500"/>
                                        <p:tgtEl>
                                          <p:spTgt spid="6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500"/>
                                        <p:tgtEl>
                                          <p:spTgt spid="6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69"/>
                                        </p:tgtEl>
                                      </p:cBhvr>
                                    </p:animEffect>
                                    <p:set>
                                      <p:cBhvr>
                                        <p:cTn id="72" dur="1" fill="hold">
                                          <p:stCondLst>
                                            <p:cond delay="499"/>
                                          </p:stCondLst>
                                        </p:cTn>
                                        <p:tgtEl>
                                          <p:spTgt spid="69"/>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12"/>
                                        </p:tgtEl>
                                      </p:cBhvr>
                                    </p:animEffect>
                                    <p:set>
                                      <p:cBhvr>
                                        <p:cTn id="75" dur="1" fill="hold">
                                          <p:stCondLst>
                                            <p:cond delay="499"/>
                                          </p:stCondLst>
                                        </p:cTn>
                                        <p:tgtEl>
                                          <p:spTgt spid="12"/>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
                                        </p:tgtEl>
                                      </p:cBhvr>
                                    </p:animEffect>
                                    <p:set>
                                      <p:cBhvr>
                                        <p:cTn id="78" dur="1" fill="hold">
                                          <p:stCondLst>
                                            <p:cond delay="499"/>
                                          </p:stCondLst>
                                        </p:cTn>
                                        <p:tgtEl>
                                          <p:spTgt spid="14"/>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68"/>
                                        </p:tgtEl>
                                      </p:cBhvr>
                                    </p:animEffect>
                                    <p:set>
                                      <p:cBhvr>
                                        <p:cTn id="81" dur="1" fill="hold">
                                          <p:stCondLst>
                                            <p:cond delay="499"/>
                                          </p:stCondLst>
                                        </p:cTn>
                                        <p:tgtEl>
                                          <p:spTgt spid="68"/>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72"/>
                                        </p:tgtEl>
                                        <p:attrNameLst>
                                          <p:attrName>style.visibility</p:attrName>
                                        </p:attrNameLst>
                                      </p:cBhvr>
                                      <p:to>
                                        <p:strVal val="visible"/>
                                      </p:to>
                                    </p:set>
                                    <p:animEffect transition="in" filter="fade">
                                      <p:cBhvr>
                                        <p:cTn id="86" dur="500"/>
                                        <p:tgtEl>
                                          <p:spTgt spid="7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6">
                                            <p:txEl>
                                              <p:pRg st="0" end="0"/>
                                            </p:txEl>
                                          </p:spTgt>
                                        </p:tgtEl>
                                        <p:attrNameLst>
                                          <p:attrName>style.visibility</p:attrName>
                                        </p:attrNameLst>
                                      </p:cBhvr>
                                      <p:to>
                                        <p:strVal val="visible"/>
                                      </p:to>
                                    </p:set>
                                    <p:animEffect transition="in" filter="fade">
                                      <p:cBhvr>
                                        <p:cTn id="91" dur="500"/>
                                        <p:tgtEl>
                                          <p:spTgt spid="66">
                                            <p:txEl>
                                              <p:pRg st="0" end="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6">
                                            <p:txEl>
                                              <p:pRg st="1" end="1"/>
                                            </p:txEl>
                                          </p:spTgt>
                                        </p:tgtEl>
                                        <p:attrNameLst>
                                          <p:attrName>style.visibility</p:attrName>
                                        </p:attrNameLst>
                                      </p:cBhvr>
                                      <p:to>
                                        <p:strVal val="visible"/>
                                      </p:to>
                                    </p:set>
                                    <p:animEffect transition="in" filter="fade">
                                      <p:cBhvr>
                                        <p:cTn id="96" dur="500"/>
                                        <p:tgtEl>
                                          <p:spTgt spid="6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9" grpId="0" animBg="1"/>
      <p:bldP spid="13" grpId="0"/>
      <p:bldP spid="13" grpId="1"/>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Common IoT </a:t>
            </a:r>
            <a:r>
              <a:rPr lang="sv-SE" b="1" dirty="0" err="1"/>
              <a:t>protocols</a:t>
            </a:r>
            <a:endParaRPr lang="en-US" dirty="0"/>
          </a:p>
        </p:txBody>
      </p:sp>
      <p:sp>
        <p:nvSpPr>
          <p:cNvPr id="3" name="Content Placeholder 2">
            <a:extLst>
              <a:ext uri="{FF2B5EF4-FFF2-40B4-BE49-F238E27FC236}">
                <a16:creationId xmlns:a16="http://schemas.microsoft.com/office/drawing/2014/main" id="{3C722CD2-4A74-4FC1-89BA-515BCE9A6EFF}"/>
              </a:ext>
            </a:extLst>
          </p:cNvPr>
          <p:cNvSpPr>
            <a:spLocks noGrp="1"/>
          </p:cNvSpPr>
          <p:nvPr>
            <p:ph idx="1"/>
          </p:nvPr>
        </p:nvSpPr>
        <p:spPr/>
        <p:txBody>
          <a:bodyPr/>
          <a:lstStyle/>
          <a:p>
            <a:r>
              <a:rPr lang="en-US" dirty="0"/>
              <a:t>M-bus (Meter-Bus) standardized protocol for remote reading of meters.</a:t>
            </a:r>
          </a:p>
          <a:p>
            <a:r>
              <a:rPr lang="en-US" dirty="0"/>
              <a:t>Other versions: Wireless M-bus.</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71B04E27-6793-404D-AD9F-EA9228EED616}"/>
              </a:ext>
            </a:extLst>
          </p:cNvPr>
          <p:cNvPicPr>
            <a:picLocks noChangeAspect="1"/>
          </p:cNvPicPr>
          <p:nvPr/>
        </p:nvPicPr>
        <p:blipFill>
          <a:blip r:embed="rId2"/>
          <a:stretch>
            <a:fillRect/>
          </a:stretch>
        </p:blipFill>
        <p:spPr>
          <a:xfrm>
            <a:off x="5071111" y="1120231"/>
            <a:ext cx="1635518" cy="581434"/>
          </a:xfrm>
          <a:prstGeom prst="rect">
            <a:avLst/>
          </a:prstGeom>
        </p:spPr>
      </p:pic>
      <p:pic>
        <p:nvPicPr>
          <p:cNvPr id="5" name="Picture 4">
            <a:extLst>
              <a:ext uri="{FF2B5EF4-FFF2-40B4-BE49-F238E27FC236}">
                <a16:creationId xmlns:a16="http://schemas.microsoft.com/office/drawing/2014/main" id="{FD200CEF-0FE6-41C1-B1FF-CC22B2A8F574}"/>
              </a:ext>
            </a:extLst>
          </p:cNvPr>
          <p:cNvPicPr>
            <a:picLocks noChangeAspect="1"/>
          </p:cNvPicPr>
          <p:nvPr/>
        </p:nvPicPr>
        <p:blipFill>
          <a:blip r:embed="rId3"/>
          <a:stretch>
            <a:fillRect/>
          </a:stretch>
        </p:blipFill>
        <p:spPr>
          <a:xfrm>
            <a:off x="838200" y="3842114"/>
            <a:ext cx="2364242" cy="1627478"/>
          </a:xfrm>
          <a:prstGeom prst="rect">
            <a:avLst/>
          </a:prstGeom>
        </p:spPr>
      </p:pic>
      <p:pic>
        <p:nvPicPr>
          <p:cNvPr id="6" name="Picture 5">
            <a:extLst>
              <a:ext uri="{FF2B5EF4-FFF2-40B4-BE49-F238E27FC236}">
                <a16:creationId xmlns:a16="http://schemas.microsoft.com/office/drawing/2014/main" id="{3FDBE07F-8C43-4530-AC6D-FA05D0ECB697}"/>
              </a:ext>
            </a:extLst>
          </p:cNvPr>
          <p:cNvPicPr>
            <a:picLocks noChangeAspect="1"/>
          </p:cNvPicPr>
          <p:nvPr/>
        </p:nvPicPr>
        <p:blipFill>
          <a:blip r:embed="rId4"/>
          <a:stretch>
            <a:fillRect/>
          </a:stretch>
        </p:blipFill>
        <p:spPr>
          <a:xfrm>
            <a:off x="3896639" y="3842114"/>
            <a:ext cx="2307797" cy="1646900"/>
          </a:xfrm>
          <a:prstGeom prst="rect">
            <a:avLst/>
          </a:prstGeom>
        </p:spPr>
      </p:pic>
      <p:pic>
        <p:nvPicPr>
          <p:cNvPr id="7" name="Picture 6">
            <a:extLst>
              <a:ext uri="{FF2B5EF4-FFF2-40B4-BE49-F238E27FC236}">
                <a16:creationId xmlns:a16="http://schemas.microsoft.com/office/drawing/2014/main" id="{8E796866-A410-4F10-AC7A-22C8A5229D96}"/>
              </a:ext>
            </a:extLst>
          </p:cNvPr>
          <p:cNvPicPr>
            <a:picLocks noChangeAspect="1"/>
          </p:cNvPicPr>
          <p:nvPr/>
        </p:nvPicPr>
        <p:blipFill>
          <a:blip r:embed="rId5"/>
          <a:stretch>
            <a:fillRect/>
          </a:stretch>
        </p:blipFill>
        <p:spPr>
          <a:xfrm>
            <a:off x="7190300" y="3842114"/>
            <a:ext cx="2072575" cy="1646900"/>
          </a:xfrm>
          <a:prstGeom prst="rect">
            <a:avLst/>
          </a:prstGeom>
        </p:spPr>
      </p:pic>
    </p:spTree>
    <p:extLst>
      <p:ext uri="{BB962C8B-B14F-4D97-AF65-F5344CB8AC3E}">
        <p14:creationId xmlns:p14="http://schemas.microsoft.com/office/powerpoint/2010/main" val="3611730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err="1"/>
              <a:t>Wireless</a:t>
            </a:r>
            <a:r>
              <a:rPr lang="sv-SE" b="1" dirty="0"/>
              <a:t> M-Bus</a:t>
            </a:r>
            <a:endParaRPr lang="en-US" dirty="0"/>
          </a:p>
        </p:txBody>
      </p:sp>
      <p:sp>
        <p:nvSpPr>
          <p:cNvPr id="4" name="TextBox 3">
            <a:extLst>
              <a:ext uri="{FF2B5EF4-FFF2-40B4-BE49-F238E27FC236}">
                <a16:creationId xmlns:a16="http://schemas.microsoft.com/office/drawing/2014/main" id="{A5122595-D24A-44B8-B59B-5FEF0BBB41F1}"/>
              </a:ext>
            </a:extLst>
          </p:cNvPr>
          <p:cNvSpPr txBox="1"/>
          <p:nvPr/>
        </p:nvSpPr>
        <p:spPr>
          <a:xfrm>
            <a:off x="107153" y="2933816"/>
            <a:ext cx="12084847" cy="338554"/>
          </a:xfrm>
          <a:prstGeom prst="rect">
            <a:avLst/>
          </a:prstGeom>
          <a:noFill/>
        </p:spPr>
        <p:txBody>
          <a:bodyPr wrap="none" rtlCol="0">
            <a:spAutoFit/>
          </a:bodyPr>
          <a:lstStyle/>
          <a:p>
            <a:r>
              <a:rPr lang="en-US" sz="1600" b="1" dirty="0">
                <a:solidFill>
                  <a:schemeClr val="accent2"/>
                </a:solidFill>
              </a:rPr>
              <a:t>31 44 b0 5c 82 86 00 00 02 1b 7a </a:t>
            </a:r>
            <a:r>
              <a:rPr lang="en-US" sz="1600" b="1" dirty="0"/>
              <a:t>fb 00 00 00 2f </a:t>
            </a:r>
            <a:r>
              <a:rPr lang="en-US" sz="1600" b="1" dirty="0" err="1"/>
              <a:t>2f</a:t>
            </a:r>
            <a:r>
              <a:rPr lang="en-US" sz="1600" b="1" dirty="0"/>
              <a:t> 0a 66 34 02 0a fb 1a 45 02 02 fd 97 1d 00 00 2f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41 f8 9b</a:t>
            </a:r>
            <a:endParaRPr lang="en-US" sz="1600" dirty="0"/>
          </a:p>
        </p:txBody>
      </p:sp>
      <p:sp>
        <p:nvSpPr>
          <p:cNvPr id="3" name="Right Brace 2">
            <a:extLst>
              <a:ext uri="{FF2B5EF4-FFF2-40B4-BE49-F238E27FC236}">
                <a16:creationId xmlns:a16="http://schemas.microsoft.com/office/drawing/2014/main" id="{EC34DF94-9EE3-4B76-8AD6-337C84AE1102}"/>
              </a:ext>
            </a:extLst>
          </p:cNvPr>
          <p:cNvSpPr/>
          <p:nvPr/>
        </p:nvSpPr>
        <p:spPr>
          <a:xfrm rot="5400000">
            <a:off x="1398832" y="2046709"/>
            <a:ext cx="330200" cy="2747641"/>
          </a:xfrm>
          <a:prstGeom prst="rightBrace">
            <a:avLst>
              <a:gd name="adj1" fmla="val 5893"/>
              <a:gd name="adj2" fmla="val 50000"/>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1FB900D6-3FEB-462D-8203-8C9750A65EB4}"/>
              </a:ext>
            </a:extLst>
          </p:cNvPr>
          <p:cNvSpPr/>
          <p:nvPr/>
        </p:nvSpPr>
        <p:spPr>
          <a:xfrm rot="5400000">
            <a:off x="7304721" y="-1103068"/>
            <a:ext cx="330200" cy="9064136"/>
          </a:xfrm>
          <a:prstGeom prst="rightBrace">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F9256A3-52DD-4926-BCBE-6156F205620D}"/>
              </a:ext>
            </a:extLst>
          </p:cNvPr>
          <p:cNvSpPr txBox="1"/>
          <p:nvPr/>
        </p:nvSpPr>
        <p:spPr>
          <a:xfrm>
            <a:off x="1013140" y="3645010"/>
            <a:ext cx="1101584" cy="461665"/>
          </a:xfrm>
          <a:prstGeom prst="rect">
            <a:avLst/>
          </a:prstGeom>
          <a:noFill/>
        </p:spPr>
        <p:txBody>
          <a:bodyPr wrap="none" rtlCol="0">
            <a:spAutoFit/>
          </a:bodyPr>
          <a:lstStyle/>
          <a:p>
            <a:r>
              <a:rPr lang="en-US" sz="2400" dirty="0"/>
              <a:t>Header</a:t>
            </a:r>
          </a:p>
        </p:txBody>
      </p:sp>
      <p:sp>
        <p:nvSpPr>
          <p:cNvPr id="9" name="TextBox 8">
            <a:extLst>
              <a:ext uri="{FF2B5EF4-FFF2-40B4-BE49-F238E27FC236}">
                <a16:creationId xmlns:a16="http://schemas.microsoft.com/office/drawing/2014/main" id="{4550C0D2-A42C-45FF-B2C7-08EF6DC67688}"/>
              </a:ext>
            </a:extLst>
          </p:cNvPr>
          <p:cNvSpPr txBox="1"/>
          <p:nvPr/>
        </p:nvSpPr>
        <p:spPr>
          <a:xfrm>
            <a:off x="7062497" y="3686315"/>
            <a:ext cx="814647" cy="461665"/>
          </a:xfrm>
          <a:prstGeom prst="rect">
            <a:avLst/>
          </a:prstGeom>
          <a:noFill/>
        </p:spPr>
        <p:txBody>
          <a:bodyPr wrap="none" rtlCol="0">
            <a:spAutoFit/>
          </a:bodyPr>
          <a:lstStyle/>
          <a:p>
            <a:r>
              <a:rPr lang="en-US" sz="2400" dirty="0"/>
              <a:t>Body</a:t>
            </a:r>
          </a:p>
        </p:txBody>
      </p:sp>
    </p:spTree>
    <p:extLst>
      <p:ext uri="{BB962C8B-B14F-4D97-AF65-F5344CB8AC3E}">
        <p14:creationId xmlns:p14="http://schemas.microsoft.com/office/powerpoint/2010/main" val="292237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err="1"/>
              <a:t>Wireless</a:t>
            </a:r>
            <a:r>
              <a:rPr lang="sv-SE" b="1" dirty="0"/>
              <a:t> M-Bus - </a:t>
            </a:r>
            <a:r>
              <a:rPr lang="sv-SE" b="1" dirty="0" err="1"/>
              <a:t>Header</a:t>
            </a:r>
            <a:endParaRPr lang="en-US" dirty="0"/>
          </a:p>
        </p:txBody>
      </p:sp>
      <p:sp>
        <p:nvSpPr>
          <p:cNvPr id="4" name="TextBox 3">
            <a:extLst>
              <a:ext uri="{FF2B5EF4-FFF2-40B4-BE49-F238E27FC236}">
                <a16:creationId xmlns:a16="http://schemas.microsoft.com/office/drawing/2014/main" id="{A5122595-D24A-44B8-B59B-5FEF0BBB41F1}"/>
              </a:ext>
            </a:extLst>
          </p:cNvPr>
          <p:cNvSpPr txBox="1"/>
          <p:nvPr/>
        </p:nvSpPr>
        <p:spPr>
          <a:xfrm>
            <a:off x="2430497" y="3327767"/>
            <a:ext cx="7032694" cy="707886"/>
          </a:xfrm>
          <a:prstGeom prst="rect">
            <a:avLst/>
          </a:prstGeom>
          <a:noFill/>
        </p:spPr>
        <p:txBody>
          <a:bodyPr wrap="none" rtlCol="0">
            <a:spAutoFit/>
          </a:bodyPr>
          <a:lstStyle/>
          <a:p>
            <a:r>
              <a:rPr lang="en-US" sz="4000" b="1" dirty="0"/>
              <a:t>31 44 b0 5c 82 86 00 00 02 1b 7a</a:t>
            </a:r>
            <a:endParaRPr lang="en-US" sz="2000" dirty="0"/>
          </a:p>
        </p:txBody>
      </p:sp>
      <p:grpSp>
        <p:nvGrpSpPr>
          <p:cNvPr id="32" name="Group 31">
            <a:extLst>
              <a:ext uri="{FF2B5EF4-FFF2-40B4-BE49-F238E27FC236}">
                <a16:creationId xmlns:a16="http://schemas.microsoft.com/office/drawing/2014/main" id="{E762DA49-E30E-4719-8BBF-AED00E71F59C}"/>
              </a:ext>
            </a:extLst>
          </p:cNvPr>
          <p:cNvGrpSpPr/>
          <p:nvPr/>
        </p:nvGrpSpPr>
        <p:grpSpPr>
          <a:xfrm>
            <a:off x="3379328" y="2516713"/>
            <a:ext cx="1913857" cy="1445687"/>
            <a:chOff x="3379328" y="2516713"/>
            <a:chExt cx="1913857" cy="1445687"/>
          </a:xfrm>
        </p:grpSpPr>
        <p:grpSp>
          <p:nvGrpSpPr>
            <p:cNvPr id="22" name="Group 21">
              <a:extLst>
                <a:ext uri="{FF2B5EF4-FFF2-40B4-BE49-F238E27FC236}">
                  <a16:creationId xmlns:a16="http://schemas.microsoft.com/office/drawing/2014/main" id="{F62A41CA-F06B-4B41-BF6A-C4E5DBDD2397}"/>
                </a:ext>
              </a:extLst>
            </p:cNvPr>
            <p:cNvGrpSpPr/>
            <p:nvPr/>
          </p:nvGrpSpPr>
          <p:grpSpPr>
            <a:xfrm>
              <a:off x="3729039" y="2990850"/>
              <a:ext cx="1214436" cy="971550"/>
              <a:chOff x="3729039" y="2990850"/>
              <a:chExt cx="1214436" cy="971550"/>
            </a:xfrm>
          </p:grpSpPr>
          <p:sp>
            <p:nvSpPr>
              <p:cNvPr id="6" name="Rectangle 5">
                <a:extLst>
                  <a:ext uri="{FF2B5EF4-FFF2-40B4-BE49-F238E27FC236}">
                    <a16:creationId xmlns:a16="http://schemas.microsoft.com/office/drawing/2014/main" id="{FE2982D5-8FDB-422F-B787-22007547ED5D}"/>
                  </a:ext>
                </a:extLst>
              </p:cNvPr>
              <p:cNvSpPr/>
              <p:nvPr/>
            </p:nvSpPr>
            <p:spPr>
              <a:xfrm>
                <a:off x="3729039" y="3413492"/>
                <a:ext cx="1214436"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9830E52C-E6FC-4D0F-B644-6E2ABEF2F02F}"/>
                  </a:ext>
                </a:extLst>
              </p:cNvPr>
              <p:cNvCxnSpPr>
                <a:stCxn id="6" idx="0"/>
              </p:cNvCxnSpPr>
              <p:nvPr/>
            </p:nvCxnSpPr>
            <p:spPr>
              <a:xfrm flipV="1">
                <a:off x="4336257" y="299085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2F23DF0A-8844-4AFE-980B-F6B56E4F2A79}"/>
                </a:ext>
              </a:extLst>
            </p:cNvPr>
            <p:cNvSpPr txBox="1"/>
            <p:nvPr/>
          </p:nvSpPr>
          <p:spPr>
            <a:xfrm>
              <a:off x="3379328" y="2516713"/>
              <a:ext cx="1913857" cy="461665"/>
            </a:xfrm>
            <a:prstGeom prst="rect">
              <a:avLst/>
            </a:prstGeom>
            <a:noFill/>
          </p:spPr>
          <p:txBody>
            <a:bodyPr wrap="none" rtlCol="0">
              <a:spAutoFit/>
            </a:bodyPr>
            <a:lstStyle/>
            <a:p>
              <a:r>
                <a:rPr lang="en-US" sz="2400" dirty="0"/>
                <a:t>Manufacturer</a:t>
              </a:r>
            </a:p>
          </p:txBody>
        </p:sp>
      </p:grpSp>
      <p:grpSp>
        <p:nvGrpSpPr>
          <p:cNvPr id="33" name="Group 32">
            <a:extLst>
              <a:ext uri="{FF2B5EF4-FFF2-40B4-BE49-F238E27FC236}">
                <a16:creationId xmlns:a16="http://schemas.microsoft.com/office/drawing/2014/main" id="{608E5823-98B9-4B10-9321-F89717E891BB}"/>
              </a:ext>
            </a:extLst>
          </p:cNvPr>
          <p:cNvGrpSpPr/>
          <p:nvPr/>
        </p:nvGrpSpPr>
        <p:grpSpPr>
          <a:xfrm>
            <a:off x="4943475" y="3413492"/>
            <a:ext cx="2495550" cy="1374963"/>
            <a:chOff x="4943475" y="3413492"/>
            <a:chExt cx="2495550" cy="1374963"/>
          </a:xfrm>
        </p:grpSpPr>
        <p:grpSp>
          <p:nvGrpSpPr>
            <p:cNvPr id="23" name="Group 22">
              <a:extLst>
                <a:ext uri="{FF2B5EF4-FFF2-40B4-BE49-F238E27FC236}">
                  <a16:creationId xmlns:a16="http://schemas.microsoft.com/office/drawing/2014/main" id="{D9413293-5799-48DF-98DB-D51AEB5BCAB4}"/>
                </a:ext>
              </a:extLst>
            </p:cNvPr>
            <p:cNvGrpSpPr/>
            <p:nvPr/>
          </p:nvGrpSpPr>
          <p:grpSpPr>
            <a:xfrm>
              <a:off x="4943475" y="3413492"/>
              <a:ext cx="2495550" cy="971550"/>
              <a:chOff x="4943475" y="3413492"/>
              <a:chExt cx="2495550" cy="971550"/>
            </a:xfrm>
          </p:grpSpPr>
          <p:sp>
            <p:nvSpPr>
              <p:cNvPr id="7" name="Rectangle 6">
                <a:extLst>
                  <a:ext uri="{FF2B5EF4-FFF2-40B4-BE49-F238E27FC236}">
                    <a16:creationId xmlns:a16="http://schemas.microsoft.com/office/drawing/2014/main" id="{7964FB49-0D16-412D-AB94-F6A340DD51E4}"/>
                  </a:ext>
                </a:extLst>
              </p:cNvPr>
              <p:cNvSpPr/>
              <p:nvPr/>
            </p:nvSpPr>
            <p:spPr>
              <a:xfrm>
                <a:off x="4943475" y="3413492"/>
                <a:ext cx="2495550"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B1AA1C5-05AE-4135-A876-E13DE3CE5BCC}"/>
                  </a:ext>
                </a:extLst>
              </p:cNvPr>
              <p:cNvCxnSpPr/>
              <p:nvPr/>
            </p:nvCxnSpPr>
            <p:spPr>
              <a:xfrm flipV="1">
                <a:off x="6203157" y="396240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32D5797C-EAD4-40D6-A68B-67D2D2162893}"/>
                </a:ext>
              </a:extLst>
            </p:cNvPr>
            <p:cNvSpPr txBox="1"/>
            <p:nvPr/>
          </p:nvSpPr>
          <p:spPr>
            <a:xfrm>
              <a:off x="5535616" y="4326790"/>
              <a:ext cx="1338828" cy="461665"/>
            </a:xfrm>
            <a:prstGeom prst="rect">
              <a:avLst/>
            </a:prstGeom>
            <a:noFill/>
          </p:spPr>
          <p:txBody>
            <a:bodyPr wrap="none" rtlCol="0">
              <a:spAutoFit/>
            </a:bodyPr>
            <a:lstStyle/>
            <a:p>
              <a:r>
                <a:rPr lang="en-US" sz="2400" dirty="0"/>
                <a:t>Sensor Id</a:t>
              </a:r>
            </a:p>
          </p:txBody>
        </p:sp>
      </p:grpSp>
      <p:grpSp>
        <p:nvGrpSpPr>
          <p:cNvPr id="34" name="Group 33">
            <a:extLst>
              <a:ext uri="{FF2B5EF4-FFF2-40B4-BE49-F238E27FC236}">
                <a16:creationId xmlns:a16="http://schemas.microsoft.com/office/drawing/2014/main" id="{6F4534C0-8C69-470C-9A56-AACE51D4321B}"/>
              </a:ext>
            </a:extLst>
          </p:cNvPr>
          <p:cNvGrpSpPr/>
          <p:nvPr/>
        </p:nvGrpSpPr>
        <p:grpSpPr>
          <a:xfrm>
            <a:off x="7348202" y="2516713"/>
            <a:ext cx="776623" cy="1445687"/>
            <a:chOff x="7348202" y="2516713"/>
            <a:chExt cx="776623" cy="1445687"/>
          </a:xfrm>
        </p:grpSpPr>
        <p:grpSp>
          <p:nvGrpSpPr>
            <p:cNvPr id="24" name="Group 23">
              <a:extLst>
                <a:ext uri="{FF2B5EF4-FFF2-40B4-BE49-F238E27FC236}">
                  <a16:creationId xmlns:a16="http://schemas.microsoft.com/office/drawing/2014/main" id="{38D66FAC-2AC5-4890-8269-1A3DF9BDCEF8}"/>
                </a:ext>
              </a:extLst>
            </p:cNvPr>
            <p:cNvGrpSpPr/>
            <p:nvPr/>
          </p:nvGrpSpPr>
          <p:grpSpPr>
            <a:xfrm>
              <a:off x="7424741" y="2990850"/>
              <a:ext cx="700084" cy="971550"/>
              <a:chOff x="7424741" y="2990850"/>
              <a:chExt cx="700084" cy="971550"/>
            </a:xfrm>
          </p:grpSpPr>
          <p:sp>
            <p:nvSpPr>
              <p:cNvPr id="8" name="Rectangle 7">
                <a:extLst>
                  <a:ext uri="{FF2B5EF4-FFF2-40B4-BE49-F238E27FC236}">
                    <a16:creationId xmlns:a16="http://schemas.microsoft.com/office/drawing/2014/main" id="{49F4FF38-8A78-4EFF-8C5D-B29502A37A69}"/>
                  </a:ext>
                </a:extLst>
              </p:cNvPr>
              <p:cNvSpPr/>
              <p:nvPr/>
            </p:nvSpPr>
            <p:spPr>
              <a:xfrm>
                <a:off x="7424741" y="3413492"/>
                <a:ext cx="700084"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9D9AC1D-1E8F-4B33-A154-2F5584296879}"/>
                  </a:ext>
                </a:extLst>
              </p:cNvPr>
              <p:cNvCxnSpPr/>
              <p:nvPr/>
            </p:nvCxnSpPr>
            <p:spPr>
              <a:xfrm flipV="1">
                <a:off x="7774783" y="299085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AA02F9EC-933C-4D20-94BB-BA00EE718757}"/>
                </a:ext>
              </a:extLst>
            </p:cNvPr>
            <p:cNvSpPr txBox="1"/>
            <p:nvPr/>
          </p:nvSpPr>
          <p:spPr>
            <a:xfrm>
              <a:off x="7348202" y="2516713"/>
              <a:ext cx="776623" cy="461665"/>
            </a:xfrm>
            <a:prstGeom prst="rect">
              <a:avLst/>
            </a:prstGeom>
            <a:noFill/>
          </p:spPr>
          <p:txBody>
            <a:bodyPr wrap="none" rtlCol="0">
              <a:spAutoFit/>
            </a:bodyPr>
            <a:lstStyle/>
            <a:p>
              <a:r>
                <a:rPr lang="en-US" sz="2400" dirty="0"/>
                <a:t>Type</a:t>
              </a:r>
            </a:p>
          </p:txBody>
        </p:sp>
      </p:grpSp>
      <p:grpSp>
        <p:nvGrpSpPr>
          <p:cNvPr id="35" name="Group 34">
            <a:extLst>
              <a:ext uri="{FF2B5EF4-FFF2-40B4-BE49-F238E27FC236}">
                <a16:creationId xmlns:a16="http://schemas.microsoft.com/office/drawing/2014/main" id="{BDC7E5E5-B7A6-40C1-BECD-BAFDDFB155F3}"/>
              </a:ext>
            </a:extLst>
          </p:cNvPr>
          <p:cNvGrpSpPr/>
          <p:nvPr/>
        </p:nvGrpSpPr>
        <p:grpSpPr>
          <a:xfrm>
            <a:off x="7917535" y="3413492"/>
            <a:ext cx="1114664" cy="1374963"/>
            <a:chOff x="7917535" y="3413492"/>
            <a:chExt cx="1114664" cy="1374963"/>
          </a:xfrm>
        </p:grpSpPr>
        <p:grpSp>
          <p:nvGrpSpPr>
            <p:cNvPr id="25" name="Group 24">
              <a:extLst>
                <a:ext uri="{FF2B5EF4-FFF2-40B4-BE49-F238E27FC236}">
                  <a16:creationId xmlns:a16="http://schemas.microsoft.com/office/drawing/2014/main" id="{9B32CE08-4E9A-4A7F-B58D-652585C398E5}"/>
                </a:ext>
              </a:extLst>
            </p:cNvPr>
            <p:cNvGrpSpPr/>
            <p:nvPr/>
          </p:nvGrpSpPr>
          <p:grpSpPr>
            <a:xfrm>
              <a:off x="8124825" y="3413492"/>
              <a:ext cx="661984" cy="971550"/>
              <a:chOff x="8124825" y="3413492"/>
              <a:chExt cx="661984" cy="971550"/>
            </a:xfrm>
          </p:grpSpPr>
          <p:sp>
            <p:nvSpPr>
              <p:cNvPr id="9" name="Rectangle 8">
                <a:extLst>
                  <a:ext uri="{FF2B5EF4-FFF2-40B4-BE49-F238E27FC236}">
                    <a16:creationId xmlns:a16="http://schemas.microsoft.com/office/drawing/2014/main" id="{D2EF1166-992B-46B6-B7AB-E6DBE6785834}"/>
                  </a:ext>
                </a:extLst>
              </p:cNvPr>
              <p:cNvSpPr/>
              <p:nvPr/>
            </p:nvSpPr>
            <p:spPr>
              <a:xfrm>
                <a:off x="8124825" y="3413492"/>
                <a:ext cx="661984"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FD0E5008-6795-42C9-A28A-AE1C1FF6145F}"/>
                  </a:ext>
                </a:extLst>
              </p:cNvPr>
              <p:cNvCxnSpPr/>
              <p:nvPr/>
            </p:nvCxnSpPr>
            <p:spPr>
              <a:xfrm flipV="1">
                <a:off x="8455817" y="396240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A8091D5F-4E30-43D4-AFF6-90E01890339C}"/>
                </a:ext>
              </a:extLst>
            </p:cNvPr>
            <p:cNvSpPr txBox="1"/>
            <p:nvPr/>
          </p:nvSpPr>
          <p:spPr>
            <a:xfrm>
              <a:off x="7917535" y="4326790"/>
              <a:ext cx="1114664" cy="461665"/>
            </a:xfrm>
            <a:prstGeom prst="rect">
              <a:avLst/>
            </a:prstGeom>
            <a:noFill/>
          </p:spPr>
          <p:txBody>
            <a:bodyPr wrap="none" rtlCol="0">
              <a:spAutoFit/>
            </a:bodyPr>
            <a:lstStyle/>
            <a:p>
              <a:r>
                <a:rPr lang="en-US" sz="2400" dirty="0"/>
                <a:t>Version</a:t>
              </a:r>
            </a:p>
          </p:txBody>
        </p:sp>
      </p:grpSp>
      <p:grpSp>
        <p:nvGrpSpPr>
          <p:cNvPr id="36" name="Group 35">
            <a:extLst>
              <a:ext uri="{FF2B5EF4-FFF2-40B4-BE49-F238E27FC236}">
                <a16:creationId xmlns:a16="http://schemas.microsoft.com/office/drawing/2014/main" id="{B92AD9B1-E825-4990-A544-D0FD4C318B9C}"/>
              </a:ext>
            </a:extLst>
          </p:cNvPr>
          <p:cNvGrpSpPr/>
          <p:nvPr/>
        </p:nvGrpSpPr>
        <p:grpSpPr>
          <a:xfrm>
            <a:off x="8634711" y="2529185"/>
            <a:ext cx="1034386" cy="1433215"/>
            <a:chOff x="8634711" y="2529185"/>
            <a:chExt cx="1034386" cy="1433215"/>
          </a:xfrm>
        </p:grpSpPr>
        <p:grpSp>
          <p:nvGrpSpPr>
            <p:cNvPr id="26" name="Group 25">
              <a:extLst>
                <a:ext uri="{FF2B5EF4-FFF2-40B4-BE49-F238E27FC236}">
                  <a16:creationId xmlns:a16="http://schemas.microsoft.com/office/drawing/2014/main" id="{29AFA273-0029-47F3-B531-F49665F3369C}"/>
                </a:ext>
              </a:extLst>
            </p:cNvPr>
            <p:cNvGrpSpPr/>
            <p:nvPr/>
          </p:nvGrpSpPr>
          <p:grpSpPr>
            <a:xfrm>
              <a:off x="8786809" y="2990850"/>
              <a:ext cx="700084" cy="971550"/>
              <a:chOff x="8786809" y="2990850"/>
              <a:chExt cx="700084" cy="971550"/>
            </a:xfrm>
          </p:grpSpPr>
          <p:sp>
            <p:nvSpPr>
              <p:cNvPr id="10" name="Rectangle 9">
                <a:extLst>
                  <a:ext uri="{FF2B5EF4-FFF2-40B4-BE49-F238E27FC236}">
                    <a16:creationId xmlns:a16="http://schemas.microsoft.com/office/drawing/2014/main" id="{253EF550-7823-479A-A186-12D82111B93C}"/>
                  </a:ext>
                </a:extLst>
              </p:cNvPr>
              <p:cNvSpPr/>
              <p:nvPr/>
            </p:nvSpPr>
            <p:spPr>
              <a:xfrm>
                <a:off x="8786809" y="3413492"/>
                <a:ext cx="700084"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BF48707-770A-4116-B8AE-AC2DC0BC983E}"/>
                  </a:ext>
                </a:extLst>
              </p:cNvPr>
              <p:cNvCxnSpPr/>
              <p:nvPr/>
            </p:nvCxnSpPr>
            <p:spPr>
              <a:xfrm flipV="1">
                <a:off x="9136851" y="299085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4B11FAAD-809C-4E76-846D-27A9097DFB70}"/>
                </a:ext>
              </a:extLst>
            </p:cNvPr>
            <p:cNvSpPr txBox="1"/>
            <p:nvPr/>
          </p:nvSpPr>
          <p:spPr>
            <a:xfrm>
              <a:off x="8634711" y="2529185"/>
              <a:ext cx="1034386" cy="461665"/>
            </a:xfrm>
            <a:prstGeom prst="rect">
              <a:avLst/>
            </a:prstGeom>
            <a:noFill/>
          </p:spPr>
          <p:txBody>
            <a:bodyPr wrap="none" rtlCol="0">
              <a:spAutoFit/>
            </a:bodyPr>
            <a:lstStyle/>
            <a:p>
              <a:r>
                <a:rPr lang="en-US" sz="2400" dirty="0"/>
                <a:t>Length</a:t>
              </a:r>
            </a:p>
          </p:txBody>
        </p:sp>
      </p:grpSp>
      <p:grpSp>
        <p:nvGrpSpPr>
          <p:cNvPr id="37" name="Group 36">
            <a:extLst>
              <a:ext uri="{FF2B5EF4-FFF2-40B4-BE49-F238E27FC236}">
                <a16:creationId xmlns:a16="http://schemas.microsoft.com/office/drawing/2014/main" id="{B1DDC5F0-969F-4A1B-BD75-BA0036132897}"/>
              </a:ext>
            </a:extLst>
          </p:cNvPr>
          <p:cNvGrpSpPr/>
          <p:nvPr/>
        </p:nvGrpSpPr>
        <p:grpSpPr>
          <a:xfrm>
            <a:off x="3686968" y="3963194"/>
            <a:ext cx="5076031" cy="795040"/>
            <a:chOff x="3686968" y="3963194"/>
            <a:chExt cx="5076031" cy="795040"/>
          </a:xfrm>
        </p:grpSpPr>
        <p:sp>
          <p:nvSpPr>
            <p:cNvPr id="38" name="Right Brace 37">
              <a:extLst>
                <a:ext uri="{FF2B5EF4-FFF2-40B4-BE49-F238E27FC236}">
                  <a16:creationId xmlns:a16="http://schemas.microsoft.com/office/drawing/2014/main" id="{0E4E6336-B5A4-4D45-9D10-A400994EC049}"/>
                </a:ext>
              </a:extLst>
            </p:cNvPr>
            <p:cNvSpPr/>
            <p:nvPr/>
          </p:nvSpPr>
          <p:spPr>
            <a:xfrm rot="5400000">
              <a:off x="6058296" y="1591866"/>
              <a:ext cx="333375" cy="5076031"/>
            </a:xfrm>
            <a:prstGeom prst="rightBrace">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B57867EC-347B-4CD0-A9A6-207A3B869F39}"/>
                </a:ext>
              </a:extLst>
            </p:cNvPr>
            <p:cNvSpPr txBox="1"/>
            <p:nvPr/>
          </p:nvSpPr>
          <p:spPr>
            <a:xfrm>
              <a:off x="5658579" y="4296569"/>
              <a:ext cx="1327736" cy="461665"/>
            </a:xfrm>
            <a:prstGeom prst="rect">
              <a:avLst/>
            </a:prstGeom>
            <a:noFill/>
          </p:spPr>
          <p:txBody>
            <a:bodyPr wrap="none" rtlCol="0">
              <a:spAutoFit/>
            </a:bodyPr>
            <a:lstStyle/>
            <a:p>
              <a:r>
                <a:rPr lang="en-US" sz="2400" dirty="0"/>
                <a:t>Device Id</a:t>
              </a:r>
            </a:p>
          </p:txBody>
        </p:sp>
      </p:grpSp>
      <p:sp>
        <p:nvSpPr>
          <p:cNvPr id="40" name="TextBox 39">
            <a:extLst>
              <a:ext uri="{FF2B5EF4-FFF2-40B4-BE49-F238E27FC236}">
                <a16:creationId xmlns:a16="http://schemas.microsoft.com/office/drawing/2014/main" id="{AAE3A7A1-A067-4667-93E5-53B0C90D9731}"/>
              </a:ext>
            </a:extLst>
          </p:cNvPr>
          <p:cNvSpPr txBox="1"/>
          <p:nvPr/>
        </p:nvSpPr>
        <p:spPr>
          <a:xfrm>
            <a:off x="4197879" y="4931996"/>
            <a:ext cx="4326826" cy="707886"/>
          </a:xfrm>
          <a:prstGeom prst="rect">
            <a:avLst/>
          </a:prstGeom>
          <a:noFill/>
        </p:spPr>
        <p:txBody>
          <a:bodyPr wrap="none" rtlCol="0">
            <a:spAutoFit/>
          </a:bodyPr>
          <a:lstStyle/>
          <a:p>
            <a:r>
              <a:rPr lang="en-US" sz="4000" b="1" dirty="0">
                <a:solidFill>
                  <a:schemeClr val="accent2"/>
                </a:solidFill>
              </a:rPr>
              <a:t>00008682</a:t>
            </a:r>
            <a:r>
              <a:rPr lang="en-US" sz="4000" b="1" dirty="0"/>
              <a:t>5cb0</a:t>
            </a:r>
            <a:r>
              <a:rPr lang="en-US" sz="4000" b="1" dirty="0">
                <a:solidFill>
                  <a:schemeClr val="accent2"/>
                </a:solidFill>
              </a:rPr>
              <a:t>02</a:t>
            </a:r>
            <a:r>
              <a:rPr lang="en-US" sz="4000" b="1" dirty="0"/>
              <a:t>1b</a:t>
            </a:r>
          </a:p>
        </p:txBody>
      </p:sp>
    </p:spTree>
    <p:extLst>
      <p:ext uri="{BB962C8B-B14F-4D97-AF65-F5344CB8AC3E}">
        <p14:creationId xmlns:p14="http://schemas.microsoft.com/office/powerpoint/2010/main" val="334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2"/>
                                        </p:tgtEl>
                                      </p:cBhvr>
                                    </p:animEffect>
                                    <p:set>
                                      <p:cBhvr>
                                        <p:cTn id="32" dur="1" fill="hold">
                                          <p:stCondLst>
                                            <p:cond delay="499"/>
                                          </p:stCondLst>
                                        </p:cTn>
                                        <p:tgtEl>
                                          <p:spTgt spid="3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3"/>
                                        </p:tgtEl>
                                      </p:cBhvr>
                                    </p:animEffect>
                                    <p:set>
                                      <p:cBhvr>
                                        <p:cTn id="35" dur="1" fill="hold">
                                          <p:stCondLst>
                                            <p:cond delay="499"/>
                                          </p:stCondLst>
                                        </p:cTn>
                                        <p:tgtEl>
                                          <p:spTgt spid="33"/>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4"/>
                                        </p:tgtEl>
                                      </p:cBhvr>
                                    </p:animEffect>
                                    <p:set>
                                      <p:cBhvr>
                                        <p:cTn id="38" dur="1" fill="hold">
                                          <p:stCondLst>
                                            <p:cond delay="499"/>
                                          </p:stCondLst>
                                        </p:cTn>
                                        <p:tgtEl>
                                          <p:spTgt spid="34"/>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5"/>
                                        </p:tgtEl>
                                      </p:cBhvr>
                                    </p:animEffect>
                                    <p:set>
                                      <p:cBhvr>
                                        <p:cTn id="41" dur="1" fill="hold">
                                          <p:stCondLst>
                                            <p:cond delay="499"/>
                                          </p:stCondLst>
                                        </p:cTn>
                                        <p:tgtEl>
                                          <p:spTgt spid="3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36"/>
                                        </p:tgtEl>
                                      </p:cBhvr>
                                    </p:animEffect>
                                    <p:set>
                                      <p:cBhvr>
                                        <p:cTn id="44" dur="1" fill="hold">
                                          <p:stCondLst>
                                            <p:cond delay="499"/>
                                          </p:stCondLst>
                                        </p:cTn>
                                        <p:tgtEl>
                                          <p:spTgt spid="36"/>
                                        </p:tgtEl>
                                        <p:attrNameLst>
                                          <p:attrName>style.visibility</p:attrName>
                                        </p:attrNameLst>
                                      </p:cBhvr>
                                      <p:to>
                                        <p:strVal val="hidden"/>
                                      </p:to>
                                    </p:se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err="1"/>
              <a:t>Wireless</a:t>
            </a:r>
            <a:r>
              <a:rPr lang="sv-SE" b="1" dirty="0"/>
              <a:t> M-Bus</a:t>
            </a:r>
            <a:endParaRPr lang="en-US" dirty="0"/>
          </a:p>
        </p:txBody>
      </p:sp>
    </p:spTree>
    <p:extLst>
      <p:ext uri="{BB962C8B-B14F-4D97-AF65-F5344CB8AC3E}">
        <p14:creationId xmlns:p14="http://schemas.microsoft.com/office/powerpoint/2010/main" val="1107121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dirty="0"/>
              <a:t>Provisioning new gateways</a:t>
            </a:r>
          </a:p>
          <a:p>
            <a:r>
              <a:rPr lang="sv-SE" dirty="0"/>
              <a:t>IoT Message Exchange Patterns</a:t>
            </a:r>
          </a:p>
          <a:p>
            <a:r>
              <a:rPr lang="sv-SE" dirty="0"/>
              <a:t>Common IoT </a:t>
            </a:r>
            <a:r>
              <a:rPr lang="sv-SE" dirty="0" err="1"/>
              <a:t>protocols</a:t>
            </a:r>
            <a:endParaRPr lang="sv-SE" dirty="0"/>
          </a:p>
          <a:p>
            <a:r>
              <a:rPr lang="sv-SE" b="1" dirty="0"/>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3179525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32DF485-399E-4A9C-ADB8-E3CE4E0E30D1}"/>
              </a:ext>
            </a:extLst>
          </p:cNvPr>
          <p:cNvCxnSpPr>
            <a:cxnSpLocks/>
          </p:cNvCxnSpPr>
          <p:nvPr/>
        </p:nvCxnSpPr>
        <p:spPr>
          <a:xfrm flipH="1">
            <a:off x="1409700" y="3182567"/>
            <a:ext cx="9286875" cy="0"/>
          </a:xfrm>
          <a:prstGeom prst="line">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53" name="Rectangle 52">
            <a:extLst>
              <a:ext uri="{FF2B5EF4-FFF2-40B4-BE49-F238E27FC236}">
                <a16:creationId xmlns:a16="http://schemas.microsoft.com/office/drawing/2014/main" id="{CB5F7CA4-2959-417F-9B1E-E88ACCDD6EE0}"/>
              </a:ext>
            </a:extLst>
          </p:cNvPr>
          <p:cNvSpPr/>
          <p:nvPr/>
        </p:nvSpPr>
        <p:spPr>
          <a:xfrm>
            <a:off x="5293645" y="2709969"/>
            <a:ext cx="844653"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A5B058F-C986-4AFF-AFC0-961F730BABFC}"/>
              </a:ext>
            </a:extLst>
          </p:cNvPr>
          <p:cNvSpPr/>
          <p:nvPr/>
        </p:nvSpPr>
        <p:spPr>
          <a:xfrm>
            <a:off x="7715794" y="2757250"/>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EDFEA-3407-4E31-A52C-8514DCE11534}"/>
              </a:ext>
            </a:extLst>
          </p:cNvPr>
          <p:cNvSpPr>
            <a:spLocks noGrp="1"/>
          </p:cNvSpPr>
          <p:nvPr>
            <p:ph type="title"/>
          </p:nvPr>
        </p:nvSpPr>
        <p:spPr/>
        <p:txBody>
          <a:bodyPr/>
          <a:lstStyle/>
          <a:p>
            <a:r>
              <a:rPr lang="en-US" dirty="0"/>
              <a:t>Getting Started</a:t>
            </a:r>
          </a:p>
        </p:txBody>
      </p:sp>
      <p:pic>
        <p:nvPicPr>
          <p:cNvPr id="5" name="Picture 4">
            <a:extLst>
              <a:ext uri="{FF2B5EF4-FFF2-40B4-BE49-F238E27FC236}">
                <a16:creationId xmlns:a16="http://schemas.microsoft.com/office/drawing/2014/main" id="{89499CBE-4D2E-46F9-81B0-A5B4D7AB2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3646" y="2795579"/>
            <a:ext cx="780290" cy="780290"/>
          </a:xfrm>
          <a:prstGeom prst="rect">
            <a:avLst/>
          </a:prstGeom>
        </p:spPr>
      </p:pic>
      <p:sp>
        <p:nvSpPr>
          <p:cNvPr id="15" name="TextBox 14">
            <a:extLst>
              <a:ext uri="{FF2B5EF4-FFF2-40B4-BE49-F238E27FC236}">
                <a16:creationId xmlns:a16="http://schemas.microsoft.com/office/drawing/2014/main" id="{024F7907-3BD4-4F44-9C02-CA51CA681D35}"/>
              </a:ext>
            </a:extLst>
          </p:cNvPr>
          <p:cNvSpPr txBox="1"/>
          <p:nvPr/>
        </p:nvSpPr>
        <p:spPr>
          <a:xfrm>
            <a:off x="2590058" y="3698527"/>
            <a:ext cx="12722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Gateway</a:t>
            </a:r>
          </a:p>
        </p:txBody>
      </p:sp>
      <p:sp>
        <p:nvSpPr>
          <p:cNvPr id="17" name="TextBox 16">
            <a:extLst>
              <a:ext uri="{FF2B5EF4-FFF2-40B4-BE49-F238E27FC236}">
                <a16:creationId xmlns:a16="http://schemas.microsoft.com/office/drawing/2014/main" id="{7F02C229-6CCE-4AC8-AD3C-F5239C06A7D5}"/>
              </a:ext>
            </a:extLst>
          </p:cNvPr>
          <p:cNvSpPr txBox="1"/>
          <p:nvPr/>
        </p:nvSpPr>
        <p:spPr>
          <a:xfrm>
            <a:off x="7579959" y="3660482"/>
            <a:ext cx="1465145"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Event Hub</a:t>
            </a:r>
          </a:p>
        </p:txBody>
      </p:sp>
      <p:sp>
        <p:nvSpPr>
          <p:cNvPr id="20" name="TextBox 19">
            <a:extLst>
              <a:ext uri="{FF2B5EF4-FFF2-40B4-BE49-F238E27FC236}">
                <a16:creationId xmlns:a16="http://schemas.microsoft.com/office/drawing/2014/main" id="{9D7FD65D-72CA-469A-8512-2532083742FC}"/>
              </a:ext>
            </a:extLst>
          </p:cNvPr>
          <p:cNvSpPr txBox="1"/>
          <p:nvPr/>
        </p:nvSpPr>
        <p:spPr>
          <a:xfrm>
            <a:off x="10186529" y="3621165"/>
            <a:ext cx="200609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Time Series Insight</a:t>
            </a:r>
          </a:p>
        </p:txBody>
      </p:sp>
      <p:grpSp>
        <p:nvGrpSpPr>
          <p:cNvPr id="3" name="Group 2">
            <a:extLst>
              <a:ext uri="{FF2B5EF4-FFF2-40B4-BE49-F238E27FC236}">
                <a16:creationId xmlns:a16="http://schemas.microsoft.com/office/drawing/2014/main" id="{0690DC7A-8759-4E83-B17D-A99715637442}"/>
              </a:ext>
            </a:extLst>
          </p:cNvPr>
          <p:cNvGrpSpPr/>
          <p:nvPr/>
        </p:nvGrpSpPr>
        <p:grpSpPr>
          <a:xfrm>
            <a:off x="3201170" y="4819262"/>
            <a:ext cx="2853858" cy="1213163"/>
            <a:chOff x="2268731" y="5175188"/>
            <a:chExt cx="2853858" cy="1213163"/>
          </a:xfrm>
        </p:grpSpPr>
        <p:pic>
          <p:nvPicPr>
            <p:cNvPr id="22" name="Picture 21">
              <a:extLst>
                <a:ext uri="{FF2B5EF4-FFF2-40B4-BE49-F238E27FC236}">
                  <a16:creationId xmlns:a16="http://schemas.microsoft.com/office/drawing/2014/main" id="{8CBE33A7-0E82-423E-8A72-836EE86F24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9374" y="5175188"/>
              <a:ext cx="799212" cy="799212"/>
            </a:xfrm>
            <a:prstGeom prst="rect">
              <a:avLst/>
            </a:prstGeom>
          </p:spPr>
        </p:pic>
        <p:sp>
          <p:nvSpPr>
            <p:cNvPr id="24" name="TextBox 23">
              <a:extLst>
                <a:ext uri="{FF2B5EF4-FFF2-40B4-BE49-F238E27FC236}">
                  <a16:creationId xmlns:a16="http://schemas.microsoft.com/office/drawing/2014/main" id="{F722BC97-64BE-4736-8105-3518AE7473E1}"/>
                </a:ext>
              </a:extLst>
            </p:cNvPr>
            <p:cNvSpPr txBox="1"/>
            <p:nvPr/>
          </p:nvSpPr>
          <p:spPr>
            <a:xfrm>
              <a:off x="2268731" y="5926686"/>
              <a:ext cx="285385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microServiceBus.com</a:t>
              </a:r>
            </a:p>
          </p:txBody>
        </p:sp>
      </p:grpSp>
      <p:cxnSp>
        <p:nvCxnSpPr>
          <p:cNvPr id="8" name="Connector: Elbow 7">
            <a:extLst>
              <a:ext uri="{FF2B5EF4-FFF2-40B4-BE49-F238E27FC236}">
                <a16:creationId xmlns:a16="http://schemas.microsoft.com/office/drawing/2014/main" id="{3648E49E-B3AC-403B-BD32-E7334297CF43}"/>
              </a:ext>
            </a:extLst>
          </p:cNvPr>
          <p:cNvCxnSpPr>
            <a:cxnSpLocks/>
            <a:stCxn id="15" idx="2"/>
          </p:cNvCxnSpPr>
          <p:nvPr/>
        </p:nvCxnSpPr>
        <p:spPr>
          <a:xfrm rot="16200000" flipH="1">
            <a:off x="3255115" y="4131271"/>
            <a:ext cx="1075364" cy="1133206"/>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cxnSp>
        <p:nvCxnSpPr>
          <p:cNvPr id="31" name="Connector: Elbow 30">
            <a:extLst>
              <a:ext uri="{FF2B5EF4-FFF2-40B4-BE49-F238E27FC236}">
                <a16:creationId xmlns:a16="http://schemas.microsoft.com/office/drawing/2014/main" id="{3419E160-66D6-4271-831C-CE0F5332677C}"/>
              </a:ext>
            </a:extLst>
          </p:cNvPr>
          <p:cNvCxnSpPr>
            <a:cxnSpLocks/>
            <a:stCxn id="16" idx="2"/>
          </p:cNvCxnSpPr>
          <p:nvPr/>
        </p:nvCxnSpPr>
        <p:spPr>
          <a:xfrm rot="5400000">
            <a:off x="4813276" y="4330912"/>
            <a:ext cx="706033" cy="1034999"/>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29" name="Rectangle 28">
            <a:extLst>
              <a:ext uri="{FF2B5EF4-FFF2-40B4-BE49-F238E27FC236}">
                <a16:creationId xmlns:a16="http://schemas.microsoft.com/office/drawing/2014/main" id="{C3AB9319-71F6-47BF-B5CE-C04EA38E0FB4}"/>
              </a:ext>
            </a:extLst>
          </p:cNvPr>
          <p:cNvSpPr/>
          <p:nvPr/>
        </p:nvSpPr>
        <p:spPr>
          <a:xfrm>
            <a:off x="2394792" y="4098952"/>
            <a:ext cx="3929215" cy="2597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AC0C095-2118-4F9C-8FEA-D83781F868DC}"/>
              </a:ext>
            </a:extLst>
          </p:cNvPr>
          <p:cNvSpPr txBox="1"/>
          <p:nvPr/>
        </p:nvSpPr>
        <p:spPr>
          <a:xfrm>
            <a:off x="5104145" y="3664398"/>
            <a:ext cx="115929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IoT Hub</a:t>
            </a:r>
          </a:p>
        </p:txBody>
      </p:sp>
      <p:pic>
        <p:nvPicPr>
          <p:cNvPr id="4" name="Picture 3">
            <a:extLst>
              <a:ext uri="{FF2B5EF4-FFF2-40B4-BE49-F238E27FC236}">
                <a16:creationId xmlns:a16="http://schemas.microsoft.com/office/drawing/2014/main" id="{8A50E1DC-CB9F-421E-8677-D918D27A6A23}"/>
              </a:ext>
            </a:extLst>
          </p:cNvPr>
          <p:cNvPicPr>
            <a:picLocks noChangeAspect="1"/>
          </p:cNvPicPr>
          <p:nvPr/>
        </p:nvPicPr>
        <p:blipFill>
          <a:blip r:embed="rId4"/>
          <a:stretch>
            <a:fillRect/>
          </a:stretch>
        </p:blipFill>
        <p:spPr>
          <a:xfrm>
            <a:off x="568452" y="2830442"/>
            <a:ext cx="820146" cy="787064"/>
          </a:xfrm>
          <a:prstGeom prst="rect">
            <a:avLst/>
          </a:prstGeom>
        </p:spPr>
      </p:pic>
      <p:sp>
        <p:nvSpPr>
          <p:cNvPr id="23" name="Rectangle 22">
            <a:extLst>
              <a:ext uri="{FF2B5EF4-FFF2-40B4-BE49-F238E27FC236}">
                <a16:creationId xmlns:a16="http://schemas.microsoft.com/office/drawing/2014/main" id="{A0E34FAF-1AD7-4C04-BDAE-AAD3D0956E51}"/>
              </a:ext>
            </a:extLst>
          </p:cNvPr>
          <p:cNvSpPr/>
          <p:nvPr/>
        </p:nvSpPr>
        <p:spPr>
          <a:xfrm>
            <a:off x="2744864" y="2727033"/>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D1B9E996-A190-4EB9-B1D9-711932ACC7D7}"/>
              </a:ext>
            </a:extLst>
          </p:cNvPr>
          <p:cNvPicPr>
            <a:picLocks noChangeAspect="1"/>
          </p:cNvPicPr>
          <p:nvPr/>
        </p:nvPicPr>
        <p:blipFill>
          <a:blip r:embed="rId5"/>
          <a:stretch>
            <a:fillRect/>
          </a:stretch>
        </p:blipFill>
        <p:spPr>
          <a:xfrm>
            <a:off x="2787068" y="2879400"/>
            <a:ext cx="828205" cy="594426"/>
          </a:xfrm>
          <a:prstGeom prst="rect">
            <a:avLst/>
          </a:prstGeom>
        </p:spPr>
      </p:pic>
      <p:sp>
        <p:nvSpPr>
          <p:cNvPr id="25" name="TextBox 24">
            <a:extLst>
              <a:ext uri="{FF2B5EF4-FFF2-40B4-BE49-F238E27FC236}">
                <a16:creationId xmlns:a16="http://schemas.microsoft.com/office/drawing/2014/main" id="{C3E994A3-9D53-47A9-96BA-99ACE8022AC2}"/>
              </a:ext>
            </a:extLst>
          </p:cNvPr>
          <p:cNvSpPr txBox="1"/>
          <p:nvPr/>
        </p:nvSpPr>
        <p:spPr>
          <a:xfrm>
            <a:off x="482675" y="3675433"/>
            <a:ext cx="103105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Sensor</a:t>
            </a:r>
          </a:p>
        </p:txBody>
      </p:sp>
      <p:pic>
        <p:nvPicPr>
          <p:cNvPr id="9" name="Picture 8">
            <a:extLst>
              <a:ext uri="{FF2B5EF4-FFF2-40B4-BE49-F238E27FC236}">
                <a16:creationId xmlns:a16="http://schemas.microsoft.com/office/drawing/2014/main" id="{10F602A7-7FD7-4484-AD3F-C9CB042AD1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2443" y="2777833"/>
            <a:ext cx="830997" cy="830997"/>
          </a:xfrm>
          <a:prstGeom prst="rect">
            <a:avLst/>
          </a:prstGeom>
        </p:spPr>
      </p:pic>
      <p:pic>
        <p:nvPicPr>
          <p:cNvPr id="4098" name="Picture 2" descr="Related image">
            <a:extLst>
              <a:ext uri="{FF2B5EF4-FFF2-40B4-BE49-F238E27FC236}">
                <a16:creationId xmlns:a16="http://schemas.microsoft.com/office/drawing/2014/main" id="{F1316530-56A6-4889-A5DB-355093ECC5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82300" y="2777833"/>
            <a:ext cx="783248" cy="783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500"/>
                                        <p:tgtEl>
                                          <p:spTgt spid="10"/>
                                        </p:tgtEl>
                                      </p:cBhvr>
                                    </p:animEffect>
                                  </p:childTnLst>
                                </p:cTn>
                              </p:par>
                              <p:par>
                                <p:cTn id="8" presetID="22" presetClass="entr" presetSubtype="4" repeatCount="indefinite"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2500"/>
                                        <p:tgtEl>
                                          <p:spTgt spid="31"/>
                                        </p:tgtEl>
                                      </p:cBhvr>
                                    </p:animEffect>
                                  </p:childTnLst>
                                </p:cTn>
                              </p:par>
                              <p:par>
                                <p:cTn id="11" presetID="22" presetClass="entr" presetSubtype="4" repeatCount="indefinite"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2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b="1" dirty="0" err="1"/>
              <a:t>Build</a:t>
            </a:r>
            <a:r>
              <a:rPr lang="sv-SE" b="1" dirty="0"/>
              <a:t> a real </a:t>
            </a:r>
            <a:r>
              <a:rPr lang="sv-SE" b="1" dirty="0" err="1"/>
              <a:t>world</a:t>
            </a:r>
            <a:r>
              <a:rPr lang="sv-SE" b="1" dirty="0"/>
              <a:t> sensor to </a:t>
            </a:r>
            <a:r>
              <a:rPr lang="sv-SE" b="1" dirty="0" err="1"/>
              <a:t>cloud</a:t>
            </a:r>
            <a:r>
              <a:rPr lang="sv-SE" b="1" dirty="0"/>
              <a:t> solution </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740664" y="1891442"/>
            <a:ext cx="10515600" cy="3514661"/>
          </a:xfrm>
        </p:spPr>
        <p:txBody>
          <a:bodyPr>
            <a:normAutofit/>
          </a:bodyPr>
          <a:lstStyle/>
          <a:p>
            <a:pPr lvl="1"/>
            <a:r>
              <a:rPr lang="sv-SE" sz="3600" dirty="0"/>
              <a:t>Lab</a:t>
            </a:r>
          </a:p>
          <a:p>
            <a:pPr lvl="2"/>
            <a:r>
              <a:rPr lang="sv-SE" sz="3200" dirty="0"/>
              <a:t>1. </a:t>
            </a:r>
            <a:r>
              <a:rPr lang="sv-SE" sz="3200" dirty="0" err="1"/>
              <a:t>Receive</a:t>
            </a:r>
            <a:r>
              <a:rPr lang="sv-SE" sz="3200" dirty="0"/>
              <a:t> </a:t>
            </a:r>
            <a:r>
              <a:rPr lang="sv-SE" sz="3200" dirty="0" err="1"/>
              <a:t>whitelist</a:t>
            </a:r>
            <a:r>
              <a:rPr lang="sv-SE" sz="3200" dirty="0"/>
              <a:t> </a:t>
            </a:r>
            <a:r>
              <a:rPr lang="sv-SE" sz="3200" dirty="0" err="1"/>
              <a:t>through</a:t>
            </a:r>
            <a:r>
              <a:rPr lang="sv-SE" sz="3200" dirty="0"/>
              <a:t> state</a:t>
            </a:r>
          </a:p>
          <a:p>
            <a:pPr lvl="2"/>
            <a:r>
              <a:rPr lang="sv-SE" sz="3200" dirty="0"/>
              <a:t>2. Read telegrams from sensors and send to </a:t>
            </a:r>
            <a:r>
              <a:rPr lang="sv-SE" sz="3200" dirty="0" err="1"/>
              <a:t>cloud</a:t>
            </a:r>
            <a:endParaRPr lang="sv-SE" sz="3200" dirty="0">
              <a:solidFill>
                <a:schemeClr val="tx1">
                  <a:lumMod val="50000"/>
                </a:schemeClr>
              </a:solidFill>
            </a:endParaRPr>
          </a:p>
          <a:p>
            <a:pPr lvl="2"/>
            <a:r>
              <a:rPr lang="sv-SE" sz="3200" dirty="0"/>
              <a:t>3. </a:t>
            </a:r>
            <a:r>
              <a:rPr lang="sv-SE" sz="3200" dirty="0" err="1"/>
              <a:t>Create</a:t>
            </a:r>
            <a:r>
              <a:rPr lang="sv-SE" sz="3200" dirty="0"/>
              <a:t> Azure Event </a:t>
            </a:r>
            <a:r>
              <a:rPr lang="sv-SE" sz="3200" dirty="0" err="1"/>
              <a:t>Hub</a:t>
            </a:r>
            <a:r>
              <a:rPr lang="sv-SE" sz="3200" dirty="0"/>
              <a:t> and </a:t>
            </a:r>
            <a:r>
              <a:rPr lang="sv-SE" sz="3200" dirty="0" err="1"/>
              <a:t>Time</a:t>
            </a:r>
            <a:r>
              <a:rPr lang="sv-SE" sz="3200" dirty="0"/>
              <a:t> Series </a:t>
            </a:r>
            <a:r>
              <a:rPr lang="sv-SE" sz="3200" dirty="0" err="1"/>
              <a:t>Insight</a:t>
            </a:r>
            <a:endParaRPr lang="sv-SE" sz="3200" dirty="0"/>
          </a:p>
        </p:txBody>
      </p:sp>
    </p:spTree>
    <p:extLst>
      <p:ext uri="{BB962C8B-B14F-4D97-AF65-F5344CB8AC3E}">
        <p14:creationId xmlns:p14="http://schemas.microsoft.com/office/powerpoint/2010/main" val="2606825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5364E-F9E4-40CB-A4DC-0E8C1E394778}"/>
              </a:ext>
            </a:extLst>
          </p:cNvPr>
          <p:cNvSpPr>
            <a:spLocks noGrp="1"/>
          </p:cNvSpPr>
          <p:nvPr>
            <p:ph type="title"/>
          </p:nvPr>
        </p:nvSpPr>
        <p:spPr/>
        <p:txBody>
          <a:bodyPr/>
          <a:lstStyle/>
          <a:p>
            <a:r>
              <a:rPr lang="en-US" dirty="0"/>
              <a:t>Patterns and best practices</a:t>
            </a:r>
          </a:p>
        </p:txBody>
      </p:sp>
      <p:sp>
        <p:nvSpPr>
          <p:cNvPr id="81" name="Field gateway">
            <a:extLst>
              <a:ext uri="{FF2B5EF4-FFF2-40B4-BE49-F238E27FC236}">
                <a16:creationId xmlns:a16="http://schemas.microsoft.com/office/drawing/2014/main" id="{8260893D-346D-41DB-8A06-4C6D99CBA828}"/>
              </a:ext>
            </a:extLst>
          </p:cNvPr>
          <p:cNvSpPr/>
          <p:nvPr/>
        </p:nvSpPr>
        <p:spPr>
          <a:xfrm>
            <a:off x="166401" y="1607562"/>
            <a:ext cx="1710183" cy="509173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Gateways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82" name="Picture 2" descr="GÃRLITZ - Zur Startseite">
            <a:extLst>
              <a:ext uri="{FF2B5EF4-FFF2-40B4-BE49-F238E27FC236}">
                <a16:creationId xmlns:a16="http://schemas.microsoft.com/office/drawing/2014/main" id="{B8697989-B2B7-48FD-91DE-FC2E2881B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897" y="3972880"/>
            <a:ext cx="887933" cy="1805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a:extLst>
              <a:ext uri="{FF2B5EF4-FFF2-40B4-BE49-F238E27FC236}">
                <a16:creationId xmlns:a16="http://schemas.microsoft.com/office/drawing/2014/main" id="{6570B60A-1784-4979-BF5C-6E652BC93B29}"/>
              </a:ext>
            </a:extLst>
          </p:cNvPr>
          <p:cNvPicPr>
            <a:picLocks noChangeAspect="1"/>
          </p:cNvPicPr>
          <p:nvPr/>
        </p:nvPicPr>
        <p:blipFill>
          <a:blip r:embed="rId3"/>
          <a:stretch>
            <a:fillRect/>
          </a:stretch>
        </p:blipFill>
        <p:spPr>
          <a:xfrm>
            <a:off x="499897" y="3553248"/>
            <a:ext cx="887933" cy="271766"/>
          </a:xfrm>
          <a:prstGeom prst="rect">
            <a:avLst/>
          </a:prstGeom>
        </p:spPr>
      </p:pic>
      <p:pic>
        <p:nvPicPr>
          <p:cNvPr id="84" name="Picture 83">
            <a:extLst>
              <a:ext uri="{FF2B5EF4-FFF2-40B4-BE49-F238E27FC236}">
                <a16:creationId xmlns:a16="http://schemas.microsoft.com/office/drawing/2014/main" id="{B7D36A45-0A15-4DC6-96C3-2B096D648F77}"/>
              </a:ext>
            </a:extLst>
          </p:cNvPr>
          <p:cNvPicPr>
            <a:picLocks noChangeAspect="1"/>
          </p:cNvPicPr>
          <p:nvPr/>
        </p:nvPicPr>
        <p:blipFill>
          <a:blip r:embed="rId4"/>
          <a:stretch>
            <a:fillRect/>
          </a:stretch>
        </p:blipFill>
        <p:spPr>
          <a:xfrm>
            <a:off x="311359" y="4285304"/>
            <a:ext cx="1265009" cy="207378"/>
          </a:xfrm>
          <a:prstGeom prst="rect">
            <a:avLst/>
          </a:prstGeom>
        </p:spPr>
      </p:pic>
      <p:sp>
        <p:nvSpPr>
          <p:cNvPr id="98" name="Field gateway">
            <a:extLst>
              <a:ext uri="{FF2B5EF4-FFF2-40B4-BE49-F238E27FC236}">
                <a16:creationId xmlns:a16="http://schemas.microsoft.com/office/drawing/2014/main" id="{B6B1FDC5-FD64-49EB-9D65-257521A62442}"/>
              </a:ext>
            </a:extLst>
          </p:cNvPr>
          <p:cNvSpPr/>
          <p:nvPr/>
        </p:nvSpPr>
        <p:spPr>
          <a:xfrm>
            <a:off x="10311644" y="1615030"/>
            <a:ext cx="1707336" cy="509173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Business applications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99" name="Picture 98">
            <a:extLst>
              <a:ext uri="{FF2B5EF4-FFF2-40B4-BE49-F238E27FC236}">
                <a16:creationId xmlns:a16="http://schemas.microsoft.com/office/drawing/2014/main" id="{F3F9DBCD-9187-4011-9B89-DAADA9D29081}"/>
              </a:ext>
            </a:extLst>
          </p:cNvPr>
          <p:cNvPicPr>
            <a:picLocks noChangeAspect="1"/>
          </p:cNvPicPr>
          <p:nvPr/>
        </p:nvPicPr>
        <p:blipFill>
          <a:blip r:embed="rId5"/>
          <a:stretch>
            <a:fillRect/>
          </a:stretch>
        </p:blipFill>
        <p:spPr>
          <a:xfrm>
            <a:off x="10851971" y="4550090"/>
            <a:ext cx="626682" cy="608345"/>
          </a:xfrm>
          <a:prstGeom prst="rect">
            <a:avLst/>
          </a:prstGeom>
        </p:spPr>
      </p:pic>
      <p:grpSp>
        <p:nvGrpSpPr>
          <p:cNvPr id="100" name="Group 99">
            <a:extLst>
              <a:ext uri="{FF2B5EF4-FFF2-40B4-BE49-F238E27FC236}">
                <a16:creationId xmlns:a16="http://schemas.microsoft.com/office/drawing/2014/main" id="{2251B59A-BA52-46F9-AED3-0E27337D7B4A}"/>
              </a:ext>
            </a:extLst>
          </p:cNvPr>
          <p:cNvGrpSpPr/>
          <p:nvPr/>
        </p:nvGrpSpPr>
        <p:grpSpPr>
          <a:xfrm>
            <a:off x="3576670" y="1607845"/>
            <a:ext cx="1232823" cy="1102045"/>
            <a:chOff x="3759554" y="1941090"/>
            <a:chExt cx="1232823" cy="1102045"/>
          </a:xfrm>
        </p:grpSpPr>
        <p:sp>
          <p:nvSpPr>
            <p:cNvPr id="101" name="Field gateway">
              <a:extLst>
                <a:ext uri="{FF2B5EF4-FFF2-40B4-BE49-F238E27FC236}">
                  <a16:creationId xmlns:a16="http://schemas.microsoft.com/office/drawing/2014/main" id="{99FCCC0F-82BC-4EAB-B41D-E4008CEE7F38}"/>
                </a:ext>
              </a:extLst>
            </p:cNvPr>
            <p:cNvSpPr/>
            <p:nvPr/>
          </p:nvSpPr>
          <p:spPr>
            <a:xfrm>
              <a:off x="4047368" y="1941090"/>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02" name="Picture 101">
              <a:extLst>
                <a:ext uri="{FF2B5EF4-FFF2-40B4-BE49-F238E27FC236}">
                  <a16:creationId xmlns:a16="http://schemas.microsoft.com/office/drawing/2014/main" id="{EDD51C4A-BF7D-4CD6-9A06-ACBD843A1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5095" y="2093257"/>
              <a:ext cx="513736" cy="513736"/>
            </a:xfrm>
            <a:prstGeom prst="rect">
              <a:avLst/>
            </a:prstGeom>
          </p:spPr>
        </p:pic>
        <p:sp>
          <p:nvSpPr>
            <p:cNvPr id="103" name="Isosceles Triangle 102">
              <a:extLst>
                <a:ext uri="{FF2B5EF4-FFF2-40B4-BE49-F238E27FC236}">
                  <a16:creationId xmlns:a16="http://schemas.microsoft.com/office/drawing/2014/main" id="{28EC0258-F3FA-4701-9F8B-79D64976E24A}"/>
                </a:ext>
              </a:extLst>
            </p:cNvPr>
            <p:cNvSpPr/>
            <p:nvPr/>
          </p:nvSpPr>
          <p:spPr bwMode="auto">
            <a:xfrm rot="5400000">
              <a:off x="3678182" y="238397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6539E3EC-53F4-41DE-8DE2-96BB6D662325}"/>
              </a:ext>
            </a:extLst>
          </p:cNvPr>
          <p:cNvGrpSpPr/>
          <p:nvPr/>
        </p:nvGrpSpPr>
        <p:grpSpPr>
          <a:xfrm>
            <a:off x="4879027" y="1607845"/>
            <a:ext cx="1221147" cy="1102045"/>
            <a:chOff x="5061911" y="1941090"/>
            <a:chExt cx="1221147" cy="1102045"/>
          </a:xfrm>
        </p:grpSpPr>
        <p:sp>
          <p:nvSpPr>
            <p:cNvPr id="105" name="Field gateway">
              <a:extLst>
                <a:ext uri="{FF2B5EF4-FFF2-40B4-BE49-F238E27FC236}">
                  <a16:creationId xmlns:a16="http://schemas.microsoft.com/office/drawing/2014/main" id="{283045DC-9115-4C87-B961-69EFC4CB2E7A}"/>
                </a:ext>
              </a:extLst>
            </p:cNvPr>
            <p:cNvSpPr/>
            <p:nvPr/>
          </p:nvSpPr>
          <p:spPr>
            <a:xfrm>
              <a:off x="5338049" y="1941090"/>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06" name="Picture 105">
              <a:extLst>
                <a:ext uri="{FF2B5EF4-FFF2-40B4-BE49-F238E27FC236}">
                  <a16:creationId xmlns:a16="http://schemas.microsoft.com/office/drawing/2014/main" id="{8F719176-1F51-4189-AD9E-4A68C67A76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8189" y="2093257"/>
              <a:ext cx="542254" cy="542254"/>
            </a:xfrm>
            <a:prstGeom prst="rect">
              <a:avLst/>
            </a:prstGeom>
          </p:spPr>
        </p:pic>
        <p:sp>
          <p:nvSpPr>
            <p:cNvPr id="107" name="Isosceles Triangle 106">
              <a:extLst>
                <a:ext uri="{FF2B5EF4-FFF2-40B4-BE49-F238E27FC236}">
                  <a16:creationId xmlns:a16="http://schemas.microsoft.com/office/drawing/2014/main" id="{06586D84-D884-46B8-B13B-6483AF2B0C35}"/>
                </a:ext>
              </a:extLst>
            </p:cNvPr>
            <p:cNvSpPr/>
            <p:nvPr/>
          </p:nvSpPr>
          <p:spPr bwMode="auto">
            <a:xfrm rot="5400000">
              <a:off x="4980539" y="2385431"/>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08" name="Group 107">
            <a:extLst>
              <a:ext uri="{FF2B5EF4-FFF2-40B4-BE49-F238E27FC236}">
                <a16:creationId xmlns:a16="http://schemas.microsoft.com/office/drawing/2014/main" id="{E5604D6C-DF1A-4D8B-971D-395298FE435E}"/>
              </a:ext>
            </a:extLst>
          </p:cNvPr>
          <p:cNvGrpSpPr/>
          <p:nvPr/>
        </p:nvGrpSpPr>
        <p:grpSpPr>
          <a:xfrm>
            <a:off x="6181384" y="1607421"/>
            <a:ext cx="1206135" cy="1102045"/>
            <a:chOff x="6364268" y="1940666"/>
            <a:chExt cx="1206135" cy="1102045"/>
          </a:xfrm>
        </p:grpSpPr>
        <p:grpSp>
          <p:nvGrpSpPr>
            <p:cNvPr id="109" name="Group 108">
              <a:extLst>
                <a:ext uri="{FF2B5EF4-FFF2-40B4-BE49-F238E27FC236}">
                  <a16:creationId xmlns:a16="http://schemas.microsoft.com/office/drawing/2014/main" id="{F43F6E9C-CB8C-4B85-9542-ADF3BFC03ECF}"/>
                </a:ext>
              </a:extLst>
            </p:cNvPr>
            <p:cNvGrpSpPr/>
            <p:nvPr/>
          </p:nvGrpSpPr>
          <p:grpSpPr>
            <a:xfrm>
              <a:off x="6625394" y="1940666"/>
              <a:ext cx="945009" cy="1102045"/>
              <a:chOff x="7197411" y="2606224"/>
              <a:chExt cx="945009" cy="1102045"/>
            </a:xfrm>
          </p:grpSpPr>
          <p:sp>
            <p:nvSpPr>
              <p:cNvPr id="111" name="Field gateway">
                <a:extLst>
                  <a:ext uri="{FF2B5EF4-FFF2-40B4-BE49-F238E27FC236}">
                    <a16:creationId xmlns:a16="http://schemas.microsoft.com/office/drawing/2014/main" id="{F4C591B2-9B28-4E39-8567-0E27C6DDE394}"/>
                  </a:ext>
                </a:extLst>
              </p:cNvPr>
              <p:cNvSpPr/>
              <p:nvPr/>
            </p:nvSpPr>
            <p:spPr>
              <a:xfrm>
                <a:off x="7197411" y="2606224"/>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12" name="Picture 111">
                <a:extLst>
                  <a:ext uri="{FF2B5EF4-FFF2-40B4-BE49-F238E27FC236}">
                    <a16:creationId xmlns:a16="http://schemas.microsoft.com/office/drawing/2014/main" id="{A0E6F43E-F2A9-453F-81E3-878B15DE82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5138" y="2758391"/>
                <a:ext cx="513736" cy="513736"/>
              </a:xfrm>
              <a:prstGeom prst="rect">
                <a:avLst/>
              </a:prstGeom>
            </p:spPr>
          </p:pic>
        </p:grpSp>
        <p:sp>
          <p:nvSpPr>
            <p:cNvPr id="110" name="Isosceles Triangle 109">
              <a:extLst>
                <a:ext uri="{FF2B5EF4-FFF2-40B4-BE49-F238E27FC236}">
                  <a16:creationId xmlns:a16="http://schemas.microsoft.com/office/drawing/2014/main" id="{63C19E6F-DF64-4F01-871E-AC0D6283FDAF}"/>
                </a:ext>
              </a:extLst>
            </p:cNvPr>
            <p:cNvSpPr/>
            <p:nvPr/>
          </p:nvSpPr>
          <p:spPr bwMode="auto">
            <a:xfrm rot="5400000">
              <a:off x="6282896" y="238688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0B9C7266-D61B-4245-ACF8-61C1017FCDAC}"/>
              </a:ext>
            </a:extLst>
          </p:cNvPr>
          <p:cNvGrpSpPr/>
          <p:nvPr/>
        </p:nvGrpSpPr>
        <p:grpSpPr>
          <a:xfrm>
            <a:off x="7466323" y="1607421"/>
            <a:ext cx="1208541" cy="1102045"/>
            <a:chOff x="7649207" y="1940666"/>
            <a:chExt cx="1208541" cy="1102045"/>
          </a:xfrm>
        </p:grpSpPr>
        <p:sp>
          <p:nvSpPr>
            <p:cNvPr id="114" name="Field gateway">
              <a:extLst>
                <a:ext uri="{FF2B5EF4-FFF2-40B4-BE49-F238E27FC236}">
                  <a16:creationId xmlns:a16="http://schemas.microsoft.com/office/drawing/2014/main" id="{85995C5B-2683-4367-8403-67C5037C8ABB}"/>
                </a:ext>
              </a:extLst>
            </p:cNvPr>
            <p:cNvSpPr/>
            <p:nvPr/>
          </p:nvSpPr>
          <p:spPr>
            <a:xfrm>
              <a:off x="7912739" y="1940666"/>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15" name="Picture 114">
              <a:extLst>
                <a:ext uri="{FF2B5EF4-FFF2-40B4-BE49-F238E27FC236}">
                  <a16:creationId xmlns:a16="http://schemas.microsoft.com/office/drawing/2014/main" id="{006FA953-87FE-465F-82F4-EC1EC07F61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2879" y="2092833"/>
              <a:ext cx="542254" cy="542254"/>
            </a:xfrm>
            <a:prstGeom prst="rect">
              <a:avLst/>
            </a:prstGeom>
          </p:spPr>
        </p:pic>
        <p:sp>
          <p:nvSpPr>
            <p:cNvPr id="116" name="Isosceles Triangle 115">
              <a:extLst>
                <a:ext uri="{FF2B5EF4-FFF2-40B4-BE49-F238E27FC236}">
                  <a16:creationId xmlns:a16="http://schemas.microsoft.com/office/drawing/2014/main" id="{402B2487-35BD-4940-842E-54A4276C86AD}"/>
                </a:ext>
              </a:extLst>
            </p:cNvPr>
            <p:cNvSpPr/>
            <p:nvPr/>
          </p:nvSpPr>
          <p:spPr bwMode="auto">
            <a:xfrm rot="5400000">
              <a:off x="7567835" y="2388341"/>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17" name="Group 116">
            <a:extLst>
              <a:ext uri="{FF2B5EF4-FFF2-40B4-BE49-F238E27FC236}">
                <a16:creationId xmlns:a16="http://schemas.microsoft.com/office/drawing/2014/main" id="{BAD4756D-653A-4E44-AFC1-5C378BD6D67D}"/>
              </a:ext>
            </a:extLst>
          </p:cNvPr>
          <p:cNvGrpSpPr/>
          <p:nvPr/>
        </p:nvGrpSpPr>
        <p:grpSpPr>
          <a:xfrm>
            <a:off x="8768680" y="1607421"/>
            <a:ext cx="1193529" cy="1102045"/>
            <a:chOff x="8951564" y="1940666"/>
            <a:chExt cx="1193529" cy="1102045"/>
          </a:xfrm>
        </p:grpSpPr>
        <p:sp>
          <p:nvSpPr>
            <p:cNvPr id="118" name="Field gateway">
              <a:extLst>
                <a:ext uri="{FF2B5EF4-FFF2-40B4-BE49-F238E27FC236}">
                  <a16:creationId xmlns:a16="http://schemas.microsoft.com/office/drawing/2014/main" id="{3DA5CF36-3663-412A-8D9F-570DC4021561}"/>
                </a:ext>
              </a:extLst>
            </p:cNvPr>
            <p:cNvSpPr/>
            <p:nvPr/>
          </p:nvSpPr>
          <p:spPr>
            <a:xfrm>
              <a:off x="9200084" y="1940666"/>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Data</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19" name="Picture 118">
              <a:extLst>
                <a:ext uri="{FF2B5EF4-FFF2-40B4-BE49-F238E27FC236}">
                  <a16:creationId xmlns:a16="http://schemas.microsoft.com/office/drawing/2014/main" id="{48E90983-8459-4E1E-8991-368BE66F5B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20778" y="2092833"/>
              <a:ext cx="542254" cy="542254"/>
            </a:xfrm>
            <a:prstGeom prst="rect">
              <a:avLst/>
            </a:prstGeom>
          </p:spPr>
        </p:pic>
        <p:sp>
          <p:nvSpPr>
            <p:cNvPr id="120" name="Isosceles Triangle 119">
              <a:extLst>
                <a:ext uri="{FF2B5EF4-FFF2-40B4-BE49-F238E27FC236}">
                  <a16:creationId xmlns:a16="http://schemas.microsoft.com/office/drawing/2014/main" id="{E96D44F3-14A3-4C0C-94C5-4DBA602B2654}"/>
                </a:ext>
              </a:extLst>
            </p:cNvPr>
            <p:cNvSpPr/>
            <p:nvPr/>
          </p:nvSpPr>
          <p:spPr bwMode="auto">
            <a:xfrm rot="5400000">
              <a:off x="8870192" y="238979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A0109AA5-B2D0-42D9-8E2C-A98EA7F3012E}"/>
              </a:ext>
            </a:extLst>
          </p:cNvPr>
          <p:cNvGrpSpPr/>
          <p:nvPr/>
        </p:nvGrpSpPr>
        <p:grpSpPr>
          <a:xfrm>
            <a:off x="2479839" y="3529853"/>
            <a:ext cx="4929110" cy="2472145"/>
            <a:chOff x="2660573" y="4026122"/>
            <a:chExt cx="4929110" cy="2472145"/>
          </a:xfrm>
        </p:grpSpPr>
        <p:sp>
          <p:nvSpPr>
            <p:cNvPr id="122" name="Field gateway">
              <a:extLst>
                <a:ext uri="{FF2B5EF4-FFF2-40B4-BE49-F238E27FC236}">
                  <a16:creationId xmlns:a16="http://schemas.microsoft.com/office/drawing/2014/main" id="{AA5CD6C2-4DA8-4A4B-BDF8-B9DEF0B23C1B}"/>
                </a:ext>
              </a:extLst>
            </p:cNvPr>
            <p:cNvSpPr/>
            <p:nvPr/>
          </p:nvSpPr>
          <p:spPr>
            <a:xfrm>
              <a:off x="2660573" y="4026123"/>
              <a:ext cx="945009" cy="2472144"/>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IoT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3" name="Picture 122">
              <a:extLst>
                <a:ext uri="{FF2B5EF4-FFF2-40B4-BE49-F238E27FC236}">
                  <a16:creationId xmlns:a16="http://schemas.microsoft.com/office/drawing/2014/main" id="{2E885813-67E8-4185-AE09-DABC24E79B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8855" y="4801553"/>
              <a:ext cx="513736" cy="513736"/>
            </a:xfrm>
            <a:prstGeom prst="rect">
              <a:avLst/>
            </a:prstGeom>
          </p:spPr>
        </p:pic>
        <p:sp>
          <p:nvSpPr>
            <p:cNvPr id="124" name="Field gateway">
              <a:extLst>
                <a:ext uri="{FF2B5EF4-FFF2-40B4-BE49-F238E27FC236}">
                  <a16:creationId xmlns:a16="http://schemas.microsoft.com/office/drawing/2014/main" id="{58FB63DC-7749-41C3-9C2A-AB9F33B359ED}"/>
                </a:ext>
              </a:extLst>
            </p:cNvPr>
            <p:cNvSpPr/>
            <p:nvPr/>
          </p:nvSpPr>
          <p:spPr>
            <a:xfrm>
              <a:off x="4068548" y="4028582"/>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5" name="Picture 124">
              <a:extLst>
                <a:ext uri="{FF2B5EF4-FFF2-40B4-BE49-F238E27FC236}">
                  <a16:creationId xmlns:a16="http://schemas.microsoft.com/office/drawing/2014/main" id="{B2A4BF26-B832-49E2-8C9C-3EB01E0F62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6275" y="4180749"/>
              <a:ext cx="513736" cy="513736"/>
            </a:xfrm>
            <a:prstGeom prst="rect">
              <a:avLst/>
            </a:prstGeom>
          </p:spPr>
        </p:pic>
        <p:sp>
          <p:nvSpPr>
            <p:cNvPr id="126" name="Field gateway">
              <a:extLst>
                <a:ext uri="{FF2B5EF4-FFF2-40B4-BE49-F238E27FC236}">
                  <a16:creationId xmlns:a16="http://schemas.microsoft.com/office/drawing/2014/main" id="{D2776C6D-ABC4-4851-B996-BF7476949BF7}"/>
                </a:ext>
              </a:extLst>
            </p:cNvPr>
            <p:cNvSpPr/>
            <p:nvPr/>
          </p:nvSpPr>
          <p:spPr>
            <a:xfrm>
              <a:off x="4066648" y="5396221"/>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7" name="Picture 126">
              <a:extLst>
                <a:ext uri="{FF2B5EF4-FFF2-40B4-BE49-F238E27FC236}">
                  <a16:creationId xmlns:a16="http://schemas.microsoft.com/office/drawing/2014/main" id="{70156279-7AA9-43F8-BAD3-A61E01EF7D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4375" y="5548388"/>
              <a:ext cx="513736" cy="513736"/>
            </a:xfrm>
            <a:prstGeom prst="rect">
              <a:avLst/>
            </a:prstGeom>
          </p:spPr>
        </p:pic>
        <p:sp>
          <p:nvSpPr>
            <p:cNvPr id="128" name="Field gateway">
              <a:extLst>
                <a:ext uri="{FF2B5EF4-FFF2-40B4-BE49-F238E27FC236}">
                  <a16:creationId xmlns:a16="http://schemas.microsoft.com/office/drawing/2014/main" id="{27D2238C-AD6B-45C2-80E6-6BC5721912A1}"/>
                </a:ext>
              </a:extLst>
            </p:cNvPr>
            <p:cNvSpPr/>
            <p:nvPr/>
          </p:nvSpPr>
          <p:spPr>
            <a:xfrm>
              <a:off x="5357329" y="4028582"/>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9" name="Picture 128">
              <a:extLst>
                <a:ext uri="{FF2B5EF4-FFF2-40B4-BE49-F238E27FC236}">
                  <a16:creationId xmlns:a16="http://schemas.microsoft.com/office/drawing/2014/main" id="{159F0A6D-4968-4A64-A8B0-D6FA0B6B4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7469" y="4180749"/>
              <a:ext cx="542254" cy="542254"/>
            </a:xfrm>
            <a:prstGeom prst="rect">
              <a:avLst/>
            </a:prstGeom>
          </p:spPr>
        </p:pic>
        <p:sp>
          <p:nvSpPr>
            <p:cNvPr id="130" name="Field gateway">
              <a:extLst>
                <a:ext uri="{FF2B5EF4-FFF2-40B4-BE49-F238E27FC236}">
                  <a16:creationId xmlns:a16="http://schemas.microsoft.com/office/drawing/2014/main" id="{E8DAE186-9D70-4834-9F66-CDB4937762CB}"/>
                </a:ext>
              </a:extLst>
            </p:cNvPr>
            <p:cNvSpPr/>
            <p:nvPr/>
          </p:nvSpPr>
          <p:spPr>
            <a:xfrm>
              <a:off x="5357329" y="5396221"/>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31" name="Picture 130">
              <a:extLst>
                <a:ext uri="{FF2B5EF4-FFF2-40B4-BE49-F238E27FC236}">
                  <a16:creationId xmlns:a16="http://schemas.microsoft.com/office/drawing/2014/main" id="{3A766AE3-3C69-4B3D-A1AF-1E30D755E7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7469" y="5548388"/>
              <a:ext cx="542254" cy="542254"/>
            </a:xfrm>
            <a:prstGeom prst="rect">
              <a:avLst/>
            </a:prstGeom>
          </p:spPr>
        </p:pic>
        <p:sp>
          <p:nvSpPr>
            <p:cNvPr id="132" name="Field gateway">
              <a:extLst>
                <a:ext uri="{FF2B5EF4-FFF2-40B4-BE49-F238E27FC236}">
                  <a16:creationId xmlns:a16="http://schemas.microsoft.com/office/drawing/2014/main" id="{69CD94C0-DD09-4C11-9B41-272731E12DA6}"/>
                </a:ext>
              </a:extLst>
            </p:cNvPr>
            <p:cNvSpPr/>
            <p:nvPr/>
          </p:nvSpPr>
          <p:spPr>
            <a:xfrm>
              <a:off x="6644674" y="4026122"/>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Data</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33" name="Picture 132">
              <a:extLst>
                <a:ext uri="{FF2B5EF4-FFF2-40B4-BE49-F238E27FC236}">
                  <a16:creationId xmlns:a16="http://schemas.microsoft.com/office/drawing/2014/main" id="{9D9FE9C6-129F-4B4E-A72C-DEB17D984D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5368" y="4178289"/>
              <a:ext cx="542254" cy="542254"/>
            </a:xfrm>
            <a:prstGeom prst="rect">
              <a:avLst/>
            </a:prstGeom>
          </p:spPr>
        </p:pic>
        <p:sp>
          <p:nvSpPr>
            <p:cNvPr id="134" name="Field gateway">
              <a:extLst>
                <a:ext uri="{FF2B5EF4-FFF2-40B4-BE49-F238E27FC236}">
                  <a16:creationId xmlns:a16="http://schemas.microsoft.com/office/drawing/2014/main" id="{68F36A32-2343-4769-9CC2-F4F7BA35254A}"/>
                </a:ext>
              </a:extLst>
            </p:cNvPr>
            <p:cNvSpPr/>
            <p:nvPr/>
          </p:nvSpPr>
          <p:spPr>
            <a:xfrm>
              <a:off x="6644674" y="5396221"/>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Data</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35" name="Picture 134">
              <a:extLst>
                <a:ext uri="{FF2B5EF4-FFF2-40B4-BE49-F238E27FC236}">
                  <a16:creationId xmlns:a16="http://schemas.microsoft.com/office/drawing/2014/main" id="{80F0AEC8-7E6B-4CE5-881E-47ECBBD392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5368" y="5548388"/>
              <a:ext cx="542254" cy="542254"/>
            </a:xfrm>
            <a:prstGeom prst="rect">
              <a:avLst/>
            </a:prstGeom>
          </p:spPr>
        </p:pic>
        <p:sp>
          <p:nvSpPr>
            <p:cNvPr id="136" name="Isosceles Triangle 135">
              <a:extLst>
                <a:ext uri="{FF2B5EF4-FFF2-40B4-BE49-F238E27FC236}">
                  <a16:creationId xmlns:a16="http://schemas.microsoft.com/office/drawing/2014/main" id="{39E5DBE4-9782-42D9-9CC7-DF9958998795}"/>
                </a:ext>
              </a:extLst>
            </p:cNvPr>
            <p:cNvSpPr/>
            <p:nvPr/>
          </p:nvSpPr>
          <p:spPr bwMode="auto">
            <a:xfrm rot="5400000">
              <a:off x="3676033" y="4543463"/>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37" name="Isosceles Triangle 136">
              <a:extLst>
                <a:ext uri="{FF2B5EF4-FFF2-40B4-BE49-F238E27FC236}">
                  <a16:creationId xmlns:a16="http://schemas.microsoft.com/office/drawing/2014/main" id="{BCC37329-CB95-4672-9DF8-C48E8259234E}"/>
                </a:ext>
              </a:extLst>
            </p:cNvPr>
            <p:cNvSpPr/>
            <p:nvPr/>
          </p:nvSpPr>
          <p:spPr bwMode="auto">
            <a:xfrm rot="5400000">
              <a:off x="3676033" y="582262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38" name="Isosceles Triangle 137">
              <a:extLst>
                <a:ext uri="{FF2B5EF4-FFF2-40B4-BE49-F238E27FC236}">
                  <a16:creationId xmlns:a16="http://schemas.microsoft.com/office/drawing/2014/main" id="{CBC37163-F9C4-4F8D-BC80-B116767E0460}"/>
                </a:ext>
              </a:extLst>
            </p:cNvPr>
            <p:cNvSpPr/>
            <p:nvPr/>
          </p:nvSpPr>
          <p:spPr bwMode="auto">
            <a:xfrm rot="5400000">
              <a:off x="5001058" y="5825977"/>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39" name="Isosceles Triangle 138">
              <a:extLst>
                <a:ext uri="{FF2B5EF4-FFF2-40B4-BE49-F238E27FC236}">
                  <a16:creationId xmlns:a16="http://schemas.microsoft.com/office/drawing/2014/main" id="{3EA9C473-DCF7-49F3-9013-DD4D2C0683D2}"/>
                </a:ext>
              </a:extLst>
            </p:cNvPr>
            <p:cNvSpPr/>
            <p:nvPr/>
          </p:nvSpPr>
          <p:spPr bwMode="auto">
            <a:xfrm rot="5400000">
              <a:off x="6326083" y="5829328"/>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40" name="Isosceles Triangle 139">
              <a:extLst>
                <a:ext uri="{FF2B5EF4-FFF2-40B4-BE49-F238E27FC236}">
                  <a16:creationId xmlns:a16="http://schemas.microsoft.com/office/drawing/2014/main" id="{F0C5C4EB-5563-4303-A056-501DE8D01537}"/>
                </a:ext>
              </a:extLst>
            </p:cNvPr>
            <p:cNvSpPr/>
            <p:nvPr/>
          </p:nvSpPr>
          <p:spPr bwMode="auto">
            <a:xfrm rot="5400000">
              <a:off x="4996366" y="4545351"/>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41" name="Isosceles Triangle 140">
              <a:extLst>
                <a:ext uri="{FF2B5EF4-FFF2-40B4-BE49-F238E27FC236}">
                  <a16:creationId xmlns:a16="http://schemas.microsoft.com/office/drawing/2014/main" id="{126DEC7C-A8E3-446A-85A3-0B453753AE03}"/>
                </a:ext>
              </a:extLst>
            </p:cNvPr>
            <p:cNvSpPr/>
            <p:nvPr/>
          </p:nvSpPr>
          <p:spPr bwMode="auto">
            <a:xfrm rot="5400000">
              <a:off x="6321391" y="4548702"/>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F14C1AC2-7C84-49E1-9F79-220097EAE682}"/>
              </a:ext>
            </a:extLst>
          </p:cNvPr>
          <p:cNvGrpSpPr/>
          <p:nvPr/>
        </p:nvGrpSpPr>
        <p:grpSpPr>
          <a:xfrm>
            <a:off x="2133337" y="1607845"/>
            <a:ext cx="1291510" cy="1102045"/>
            <a:chOff x="2316221" y="1941090"/>
            <a:chExt cx="1291510" cy="1102045"/>
          </a:xfrm>
        </p:grpSpPr>
        <p:sp>
          <p:nvSpPr>
            <p:cNvPr id="143" name="Field gateway">
              <a:extLst>
                <a:ext uri="{FF2B5EF4-FFF2-40B4-BE49-F238E27FC236}">
                  <a16:creationId xmlns:a16="http://schemas.microsoft.com/office/drawing/2014/main" id="{8518BA81-AA21-472F-804A-481E1B22118F}"/>
                </a:ext>
              </a:extLst>
            </p:cNvPr>
            <p:cNvSpPr/>
            <p:nvPr/>
          </p:nvSpPr>
          <p:spPr>
            <a:xfrm>
              <a:off x="2662722" y="1941090"/>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IoT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44" name="Picture 143">
              <a:extLst>
                <a:ext uri="{FF2B5EF4-FFF2-40B4-BE49-F238E27FC236}">
                  <a16:creationId xmlns:a16="http://schemas.microsoft.com/office/drawing/2014/main" id="{11661E97-FD06-4C86-BEBE-99E3063AE2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1004" y="2093258"/>
              <a:ext cx="513736" cy="513736"/>
            </a:xfrm>
            <a:prstGeom prst="rect">
              <a:avLst/>
            </a:prstGeom>
          </p:spPr>
        </p:pic>
        <p:sp>
          <p:nvSpPr>
            <p:cNvPr id="145" name="Isosceles Triangle 144">
              <a:extLst>
                <a:ext uri="{FF2B5EF4-FFF2-40B4-BE49-F238E27FC236}">
                  <a16:creationId xmlns:a16="http://schemas.microsoft.com/office/drawing/2014/main" id="{AA1840E4-3BAD-4BA5-8DB6-B6CA5E1FB1D0}"/>
                </a:ext>
              </a:extLst>
            </p:cNvPr>
            <p:cNvSpPr/>
            <p:nvPr/>
          </p:nvSpPr>
          <p:spPr bwMode="auto">
            <a:xfrm rot="5400000">
              <a:off x="2234849" y="2385430"/>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61C3F630-1F02-4D33-89F4-733080EEB455}"/>
              </a:ext>
            </a:extLst>
          </p:cNvPr>
          <p:cNvGrpSpPr/>
          <p:nvPr/>
        </p:nvGrpSpPr>
        <p:grpSpPr>
          <a:xfrm>
            <a:off x="7580838" y="3790004"/>
            <a:ext cx="1795478" cy="1963986"/>
            <a:chOff x="7763721" y="4285304"/>
            <a:chExt cx="1795478" cy="1963986"/>
          </a:xfrm>
        </p:grpSpPr>
        <p:sp>
          <p:nvSpPr>
            <p:cNvPr id="150" name="TextBox 149">
              <a:extLst>
                <a:ext uri="{FF2B5EF4-FFF2-40B4-BE49-F238E27FC236}">
                  <a16:creationId xmlns:a16="http://schemas.microsoft.com/office/drawing/2014/main" id="{1C5F595E-9F60-4D46-848D-0A4CFA5F7BE5}"/>
                </a:ext>
              </a:extLst>
            </p:cNvPr>
            <p:cNvSpPr txBox="1"/>
            <p:nvPr/>
          </p:nvSpPr>
          <p:spPr>
            <a:xfrm>
              <a:off x="7776019" y="4285304"/>
              <a:ext cx="17831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prstClr val="white"/>
                      </a:gs>
                      <a:gs pos="30000">
                        <a:prstClr val="white"/>
                      </a:gs>
                    </a:gsLst>
                    <a:lin ang="5400000" scaled="0"/>
                  </a:gradFill>
                  <a:latin typeface="Segoe UI"/>
                </a:rPr>
                <a:t>Scenario 1</a:t>
              </a:r>
            </a:p>
          </p:txBody>
        </p:sp>
        <p:sp>
          <p:nvSpPr>
            <p:cNvPr id="151" name="TextBox 150">
              <a:extLst>
                <a:ext uri="{FF2B5EF4-FFF2-40B4-BE49-F238E27FC236}">
                  <a16:creationId xmlns:a16="http://schemas.microsoft.com/office/drawing/2014/main" id="{C9203F7B-133A-4929-9501-B70960241526}"/>
                </a:ext>
              </a:extLst>
            </p:cNvPr>
            <p:cNvSpPr txBox="1"/>
            <p:nvPr/>
          </p:nvSpPr>
          <p:spPr>
            <a:xfrm>
              <a:off x="7763721" y="5621426"/>
              <a:ext cx="17831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prstClr val="white"/>
                      </a:gs>
                      <a:gs pos="30000">
                        <a:prstClr val="white"/>
                      </a:gs>
                    </a:gsLst>
                    <a:lin ang="5400000" scaled="0"/>
                  </a:gradFill>
                  <a:latin typeface="Segoe UI"/>
                </a:rPr>
                <a:t>Scenario 2</a:t>
              </a:r>
            </a:p>
          </p:txBody>
        </p:sp>
      </p:grpSp>
      <p:grpSp>
        <p:nvGrpSpPr>
          <p:cNvPr id="152" name="Group 151">
            <a:extLst>
              <a:ext uri="{FF2B5EF4-FFF2-40B4-BE49-F238E27FC236}">
                <a16:creationId xmlns:a16="http://schemas.microsoft.com/office/drawing/2014/main" id="{E7AE854F-472E-4370-9D1A-2D9DBE0FB258}"/>
              </a:ext>
            </a:extLst>
          </p:cNvPr>
          <p:cNvGrpSpPr/>
          <p:nvPr/>
        </p:nvGrpSpPr>
        <p:grpSpPr>
          <a:xfrm>
            <a:off x="2472364" y="2765502"/>
            <a:ext cx="945009" cy="663498"/>
            <a:chOff x="6347569" y="494369"/>
            <a:chExt cx="945009" cy="663498"/>
          </a:xfrm>
        </p:grpSpPr>
        <p:sp>
          <p:nvSpPr>
            <p:cNvPr id="153" name="Field gateway">
              <a:extLst>
                <a:ext uri="{FF2B5EF4-FFF2-40B4-BE49-F238E27FC236}">
                  <a16:creationId xmlns:a16="http://schemas.microsoft.com/office/drawing/2014/main" id="{1E842C47-20DF-43A8-8234-F844846E13F2}"/>
                </a:ext>
              </a:extLst>
            </p:cNvPr>
            <p:cNvSpPr/>
            <p:nvPr/>
          </p:nvSpPr>
          <p:spPr>
            <a:xfrm>
              <a:off x="6347569" y="494369"/>
              <a:ext cx="945009" cy="663498"/>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Organization</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54" name="Picture 153">
              <a:extLst>
                <a:ext uri="{FF2B5EF4-FFF2-40B4-BE49-F238E27FC236}">
                  <a16:creationId xmlns:a16="http://schemas.microsoft.com/office/drawing/2014/main" id="{3F90DFF0-B08D-48B8-941B-5D62D6AD150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3325" y="509699"/>
              <a:ext cx="450310" cy="450310"/>
            </a:xfrm>
            <a:prstGeom prst="rect">
              <a:avLst/>
            </a:prstGeom>
          </p:spPr>
        </p:pic>
      </p:grpSp>
      <p:grpSp>
        <p:nvGrpSpPr>
          <p:cNvPr id="155" name="Group 154">
            <a:extLst>
              <a:ext uri="{FF2B5EF4-FFF2-40B4-BE49-F238E27FC236}">
                <a16:creationId xmlns:a16="http://schemas.microsoft.com/office/drawing/2014/main" id="{E4BBFCC8-36AA-4C11-8A37-53B648B33597}"/>
              </a:ext>
            </a:extLst>
          </p:cNvPr>
          <p:cNvGrpSpPr/>
          <p:nvPr/>
        </p:nvGrpSpPr>
        <p:grpSpPr>
          <a:xfrm>
            <a:off x="2480613" y="6034256"/>
            <a:ext cx="945009" cy="663498"/>
            <a:chOff x="6347569" y="494369"/>
            <a:chExt cx="945009" cy="663498"/>
          </a:xfrm>
        </p:grpSpPr>
        <p:sp>
          <p:nvSpPr>
            <p:cNvPr id="156" name="Field gateway">
              <a:extLst>
                <a:ext uri="{FF2B5EF4-FFF2-40B4-BE49-F238E27FC236}">
                  <a16:creationId xmlns:a16="http://schemas.microsoft.com/office/drawing/2014/main" id="{8EC9FAA1-2339-45E1-9BFC-48E6D3F31E40}"/>
                </a:ext>
              </a:extLst>
            </p:cNvPr>
            <p:cNvSpPr/>
            <p:nvPr/>
          </p:nvSpPr>
          <p:spPr>
            <a:xfrm>
              <a:off x="6347569" y="494369"/>
              <a:ext cx="945009" cy="663498"/>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Organization</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57" name="Picture 156">
              <a:extLst>
                <a:ext uri="{FF2B5EF4-FFF2-40B4-BE49-F238E27FC236}">
                  <a16:creationId xmlns:a16="http://schemas.microsoft.com/office/drawing/2014/main" id="{8B6447E5-8BAE-4BF1-964E-381A250D2B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3325" y="509699"/>
              <a:ext cx="450310" cy="450310"/>
            </a:xfrm>
            <a:prstGeom prst="rect">
              <a:avLst/>
            </a:prstGeom>
          </p:spPr>
        </p:pic>
      </p:grpSp>
      <p:pic>
        <p:nvPicPr>
          <p:cNvPr id="158" name="Picture 157">
            <a:extLst>
              <a:ext uri="{FF2B5EF4-FFF2-40B4-BE49-F238E27FC236}">
                <a16:creationId xmlns:a16="http://schemas.microsoft.com/office/drawing/2014/main" id="{CBF90607-FA86-4511-9E59-23E57A32C357}"/>
              </a:ext>
            </a:extLst>
          </p:cNvPr>
          <p:cNvPicPr>
            <a:picLocks noChangeAspect="1"/>
          </p:cNvPicPr>
          <p:nvPr/>
        </p:nvPicPr>
        <p:blipFill>
          <a:blip r:embed="rId11"/>
          <a:stretch>
            <a:fillRect/>
          </a:stretch>
        </p:blipFill>
        <p:spPr>
          <a:xfrm>
            <a:off x="10919198" y="1881527"/>
            <a:ext cx="492228" cy="479707"/>
          </a:xfrm>
          <a:prstGeom prst="rect">
            <a:avLst/>
          </a:prstGeom>
        </p:spPr>
      </p:pic>
      <p:pic>
        <p:nvPicPr>
          <p:cNvPr id="159" name="Picture 158">
            <a:extLst>
              <a:ext uri="{FF2B5EF4-FFF2-40B4-BE49-F238E27FC236}">
                <a16:creationId xmlns:a16="http://schemas.microsoft.com/office/drawing/2014/main" id="{9E8964E8-741F-4F5A-81FC-0C45CEC4C277}"/>
              </a:ext>
            </a:extLst>
          </p:cNvPr>
          <p:cNvPicPr>
            <a:picLocks noChangeAspect="1"/>
          </p:cNvPicPr>
          <p:nvPr/>
        </p:nvPicPr>
        <p:blipFill>
          <a:blip r:embed="rId12"/>
          <a:stretch>
            <a:fillRect/>
          </a:stretch>
        </p:blipFill>
        <p:spPr>
          <a:xfrm>
            <a:off x="10910413" y="2768654"/>
            <a:ext cx="509798" cy="516732"/>
          </a:xfrm>
          <a:prstGeom prst="rect">
            <a:avLst/>
          </a:prstGeom>
        </p:spPr>
      </p:pic>
      <p:pic>
        <p:nvPicPr>
          <p:cNvPr id="160" name="Picture 159">
            <a:extLst>
              <a:ext uri="{FF2B5EF4-FFF2-40B4-BE49-F238E27FC236}">
                <a16:creationId xmlns:a16="http://schemas.microsoft.com/office/drawing/2014/main" id="{7F55819F-CC08-4CEE-9DA7-A31F3A5D780C}"/>
              </a:ext>
            </a:extLst>
          </p:cNvPr>
          <p:cNvPicPr>
            <a:picLocks noChangeAspect="1"/>
          </p:cNvPicPr>
          <p:nvPr/>
        </p:nvPicPr>
        <p:blipFill>
          <a:blip r:embed="rId13"/>
          <a:stretch>
            <a:fillRect/>
          </a:stretch>
        </p:blipFill>
        <p:spPr>
          <a:xfrm>
            <a:off x="10993897" y="3692806"/>
            <a:ext cx="342831" cy="449864"/>
          </a:xfrm>
          <a:prstGeom prst="rect">
            <a:avLst/>
          </a:prstGeom>
        </p:spPr>
      </p:pic>
      <p:pic>
        <p:nvPicPr>
          <p:cNvPr id="161" name="Picture 160">
            <a:extLst>
              <a:ext uri="{FF2B5EF4-FFF2-40B4-BE49-F238E27FC236}">
                <a16:creationId xmlns:a16="http://schemas.microsoft.com/office/drawing/2014/main" id="{262D197D-3E01-4DA2-B456-860FEC03B625}"/>
              </a:ext>
            </a:extLst>
          </p:cNvPr>
          <p:cNvPicPr>
            <a:picLocks noChangeAspect="1"/>
          </p:cNvPicPr>
          <p:nvPr/>
        </p:nvPicPr>
        <p:blipFill>
          <a:blip r:embed="rId14"/>
          <a:stretch>
            <a:fillRect/>
          </a:stretch>
        </p:blipFill>
        <p:spPr>
          <a:xfrm>
            <a:off x="10910413" y="5565855"/>
            <a:ext cx="509798" cy="508920"/>
          </a:xfrm>
          <a:prstGeom prst="rect">
            <a:avLst/>
          </a:prstGeom>
        </p:spPr>
      </p:pic>
    </p:spTree>
    <p:extLst>
      <p:ext uri="{BB962C8B-B14F-4D97-AF65-F5344CB8AC3E}">
        <p14:creationId xmlns:p14="http://schemas.microsoft.com/office/powerpoint/2010/main" val="39392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fade">
                                      <p:cBhvr>
                                        <p:cTn id="16" dur="500"/>
                                        <p:tgtEl>
                                          <p:spTgt spid="10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500"/>
                                        <p:tgtEl>
                                          <p:spTgt spid="104"/>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fade">
                                      <p:cBhvr>
                                        <p:cTn id="24" dur="500"/>
                                        <p:tgtEl>
                                          <p:spTgt spid="10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13"/>
                                        </p:tgtEl>
                                        <p:attrNameLst>
                                          <p:attrName>style.visibility</p:attrName>
                                        </p:attrNameLst>
                                      </p:cBhvr>
                                      <p:to>
                                        <p:strVal val="visible"/>
                                      </p:to>
                                    </p:set>
                                    <p:animEffect transition="in" filter="fade">
                                      <p:cBhvr>
                                        <p:cTn id="28" dur="500"/>
                                        <p:tgtEl>
                                          <p:spTgt spid="113"/>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fade">
                                      <p:cBhvr>
                                        <p:cTn id="32" dur="500"/>
                                        <p:tgtEl>
                                          <p:spTgt spid="1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1"/>
                                        </p:tgtEl>
                                        <p:attrNameLst>
                                          <p:attrName>style.visibility</p:attrName>
                                        </p:attrNameLst>
                                      </p:cBhvr>
                                      <p:to>
                                        <p:strVal val="visible"/>
                                      </p:to>
                                    </p:set>
                                    <p:animEffect transition="in" filter="fade">
                                      <p:cBhvr>
                                        <p:cTn id="37" dur="500"/>
                                        <p:tgtEl>
                                          <p:spTgt spid="121"/>
                                        </p:tgtEl>
                                      </p:cBhvr>
                                    </p:animEffect>
                                  </p:childTnLst>
                                </p:cTn>
                              </p:par>
                              <p:par>
                                <p:cTn id="38" presetID="10" presetClass="entr" presetSubtype="0" fill="hold"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49"/>
                                        </p:tgtEl>
                                        <p:attrNameLst>
                                          <p:attrName>style.visibility</p:attrName>
                                        </p:attrNameLst>
                                      </p:cBhvr>
                                      <p:to>
                                        <p:strVal val="visible"/>
                                      </p:to>
                                    </p:set>
                                    <p:animEffect transition="in" filter="fade">
                                      <p:cBhvr>
                                        <p:cTn id="44"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 20">
            <a:extLst>
              <a:ext uri="{FF2B5EF4-FFF2-40B4-BE49-F238E27FC236}">
                <a16:creationId xmlns:a16="http://schemas.microsoft.com/office/drawing/2014/main" id="{7F8B4846-00A5-4732-BD1F-754AFA4F4549}"/>
              </a:ext>
            </a:extLst>
          </p:cNvPr>
          <p:cNvGrpSpPr/>
          <p:nvPr/>
        </p:nvGrpSpPr>
        <p:grpSpPr>
          <a:xfrm>
            <a:off x="9706700" y="2991087"/>
            <a:ext cx="2048724" cy="2060107"/>
            <a:chOff x="9528900" y="2991087"/>
            <a:chExt cx="2048724" cy="2060107"/>
          </a:xfrm>
        </p:grpSpPr>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900" y="2991087"/>
              <a:ext cx="2048724" cy="2060107"/>
            </a:xfrm>
            <a:prstGeom prst="rect">
              <a:avLst/>
            </a:prstGeom>
          </p:spPr>
        </p:pic>
        <p:sp>
          <p:nvSpPr>
            <p:cNvPr id="13" name="Rektangel 12"/>
            <p:cNvSpPr/>
            <p:nvPr/>
          </p:nvSpPr>
          <p:spPr>
            <a:xfrm>
              <a:off x="9729585"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Business Solution</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gr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837" y="2991089"/>
            <a:ext cx="2556616" cy="2060107"/>
          </a:xfrm>
          <a:prstGeom prst="rect">
            <a:avLst/>
          </a:prstGeom>
        </p:spPr>
      </p:pic>
      <p:pic>
        <p:nvPicPr>
          <p:cNvPr id="6" name="Bildobjekt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418" y="2991089"/>
            <a:ext cx="2556616" cy="2060107"/>
          </a:xfrm>
          <a:prstGeom prst="rect">
            <a:avLst/>
          </a:prstGeom>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30" y="2991089"/>
            <a:ext cx="2556616" cy="2060107"/>
          </a:xfrm>
          <a:prstGeom prst="rect">
            <a:avLst/>
          </a:prstGeom>
        </p:spPr>
      </p:pic>
      <p:pic>
        <p:nvPicPr>
          <p:cNvPr id="8" name="Bildobjekt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125" y="2985415"/>
            <a:ext cx="2556616" cy="2060107"/>
          </a:xfrm>
          <a:prstGeom prst="rect">
            <a:avLst/>
          </a:prstGeom>
        </p:spPr>
      </p:pic>
      <p:sp>
        <p:nvSpPr>
          <p:cNvPr id="9" name="Rektangel 8"/>
          <p:cNvSpPr/>
          <p:nvPr/>
        </p:nvSpPr>
        <p:spPr>
          <a:xfrm>
            <a:off x="214191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(Devices)</a:t>
            </a:r>
            <a:endPar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 name="Rektangel 9"/>
          <p:cNvSpPr/>
          <p:nvPr/>
        </p:nvSpPr>
        <p:spPr>
          <a:xfrm>
            <a:off x="409540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rPr>
              <a:t>Communi</a:t>
            </a: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-cation</a:t>
            </a:r>
          </a:p>
        </p:txBody>
      </p:sp>
      <p:sp>
        <p:nvSpPr>
          <p:cNvPr id="11" name="Rektangel 10"/>
          <p:cNvSpPr/>
          <p:nvPr/>
        </p:nvSpPr>
        <p:spPr>
          <a:xfrm>
            <a:off x="6041967" y="3229905"/>
            <a:ext cx="1616003" cy="461665"/>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Cloud</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12" name="Rektangel 11"/>
          <p:cNvSpPr/>
          <p:nvPr/>
        </p:nvSpPr>
        <p:spPr>
          <a:xfrm>
            <a:off x="7960822"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IoT Operations</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8" name="Rubrik 1"/>
          <p:cNvSpPr txBox="1">
            <a:spLocks/>
          </p:cNvSpPr>
          <p:nvPr/>
        </p:nvSpPr>
        <p:spPr>
          <a:xfrm>
            <a:off x="363166" y="366185"/>
            <a:ext cx="11465668" cy="470528"/>
          </a:xfrm>
          <a:prstGeom prst="rect">
            <a:avLst/>
          </a:prstGeom>
        </p:spPr>
        <p:txBody>
          <a:bodyPr vert="horz" lIns="121920" tIns="60960" rIns="121920" bIns="60960" rtlCol="0" anchor="ctr">
            <a:normAutofit fontScale="97500" lnSpcReduction="100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2933" b="1" i="0" u="none" strike="noStrike" kern="1200" cap="all" spc="0" normalizeH="0" baseline="0" noProof="0">
                <a:ln>
                  <a:noFill/>
                </a:ln>
                <a:solidFill>
                  <a:prstClr val="white"/>
                </a:solidFill>
                <a:effectLst/>
                <a:uLnTx/>
                <a:uFillTx/>
                <a:latin typeface="Segoe UI"/>
                <a:ea typeface="+mj-ea"/>
                <a:cs typeface="+mj-cs"/>
              </a:rPr>
              <a:t>IoT Operations generic offering</a:t>
            </a:r>
          </a:p>
        </p:txBody>
      </p:sp>
      <p:grpSp>
        <p:nvGrpSpPr>
          <p:cNvPr id="22" name="Grupp 21">
            <a:extLst>
              <a:ext uri="{FF2B5EF4-FFF2-40B4-BE49-F238E27FC236}">
                <a16:creationId xmlns:a16="http://schemas.microsoft.com/office/drawing/2014/main" id="{84D1983B-47F1-4336-B987-2869F06768BD}"/>
              </a:ext>
            </a:extLst>
          </p:cNvPr>
          <p:cNvGrpSpPr/>
          <p:nvPr/>
        </p:nvGrpSpPr>
        <p:grpSpPr>
          <a:xfrm>
            <a:off x="596441" y="2973120"/>
            <a:ext cx="1872813" cy="2060107"/>
            <a:chOff x="418641" y="2973120"/>
            <a:chExt cx="1872813" cy="2060107"/>
          </a:xfrm>
        </p:grpSpPr>
        <p:pic>
          <p:nvPicPr>
            <p:cNvPr id="31" name="Bildobjekt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47" y="2973120"/>
              <a:ext cx="1838807" cy="2060107"/>
            </a:xfrm>
            <a:prstGeom prst="rect">
              <a:avLst/>
            </a:prstGeom>
          </p:spPr>
        </p:pic>
        <p:sp>
          <p:nvSpPr>
            <p:cNvPr id="32" name="Rektangel 31"/>
            <p:cNvSpPr/>
            <p:nvPr/>
          </p:nvSpPr>
          <p:spPr>
            <a:xfrm>
              <a:off x="418641" y="3266551"/>
              <a:ext cx="1616003" cy="1077218"/>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PLC’s</a:t>
              </a:r>
              <a:endParaRPr kumimoji="0" lang="sv-SE"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Machines, Sensors, </a:t>
              </a: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meters etc... </a:t>
              </a: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30" name="AutoShape 2" descr="Image result for dell logo"/>
          <p:cNvSpPr>
            <a:spLocks noChangeAspect="1" noChangeArrowheads="1"/>
          </p:cNvSpPr>
          <p:nvPr/>
        </p:nvSpPr>
        <p:spPr bwMode="auto">
          <a:xfrm>
            <a:off x="7052945" y="3462138"/>
            <a:ext cx="362721" cy="4342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3B3C40"/>
              </a:solidFill>
              <a:effectLst/>
              <a:uLnTx/>
              <a:uFillTx/>
              <a:latin typeface="Segoe UI"/>
              <a:ea typeface="+mn-ea"/>
              <a:cs typeface="+mn-cs"/>
            </a:endParaRPr>
          </a:p>
        </p:txBody>
      </p:sp>
      <p:grpSp>
        <p:nvGrpSpPr>
          <p:cNvPr id="24" name="Grupp 23">
            <a:extLst>
              <a:ext uri="{FF2B5EF4-FFF2-40B4-BE49-F238E27FC236}">
                <a16:creationId xmlns:a16="http://schemas.microsoft.com/office/drawing/2014/main" id="{5D8675CC-6552-44A1-B93F-2693B1730D2B}"/>
              </a:ext>
            </a:extLst>
          </p:cNvPr>
          <p:cNvGrpSpPr/>
          <p:nvPr/>
        </p:nvGrpSpPr>
        <p:grpSpPr>
          <a:xfrm>
            <a:off x="1397000" y="5256401"/>
            <a:ext cx="9049408" cy="792524"/>
            <a:chOff x="1029057" y="5256401"/>
            <a:chExt cx="9376858" cy="792524"/>
          </a:xfrm>
        </p:grpSpPr>
        <p:sp>
          <p:nvSpPr>
            <p:cNvPr id="35" name="textruta 34"/>
            <p:cNvSpPr txBox="1"/>
            <p:nvPr/>
          </p:nvSpPr>
          <p:spPr>
            <a:xfrm>
              <a:off x="1029057" y="5587260"/>
              <a:ext cx="93768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a:ea typeface="+mn-ea"/>
                  <a:cs typeface="+mn-cs"/>
                </a:rPr>
                <a:t>Set price per device &amp; month</a:t>
              </a:r>
              <a:r>
                <a:rPr kumimoji="0" lang="en-US" sz="2400" b="0" i="0" u="none" strike="noStrike" kern="1200" cap="none" spc="0" normalizeH="0" baseline="0" noProof="0">
                  <a:ln>
                    <a:noFill/>
                  </a:ln>
                  <a:solidFill>
                    <a:prstClr val="white"/>
                  </a:solidFill>
                  <a:effectLst/>
                  <a:uLnTx/>
                  <a:uFillTx/>
                  <a:latin typeface="Segoe UI"/>
                  <a:ea typeface="+mn-ea"/>
                  <a:cs typeface="+mn-cs"/>
                </a:rPr>
                <a:t>.</a:t>
              </a:r>
            </a:p>
          </p:txBody>
        </p:sp>
        <p:sp>
          <p:nvSpPr>
            <p:cNvPr id="3" name="Höger klammerparentes 2">
              <a:extLst>
                <a:ext uri="{FF2B5EF4-FFF2-40B4-BE49-F238E27FC236}">
                  <a16:creationId xmlns:a16="http://schemas.microsoft.com/office/drawing/2014/main" id="{361CE010-ECEF-4CFC-8F94-A9B39AFDA7E5}"/>
                </a:ext>
              </a:extLst>
            </p:cNvPr>
            <p:cNvSpPr/>
            <p:nvPr/>
          </p:nvSpPr>
          <p:spPr>
            <a:xfrm rot="5400000">
              <a:off x="5595511" y="1462762"/>
              <a:ext cx="243950" cy="7831227"/>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7" name="Bildobjekt 16">
            <a:extLst>
              <a:ext uri="{FF2B5EF4-FFF2-40B4-BE49-F238E27FC236}">
                <a16:creationId xmlns:a16="http://schemas.microsoft.com/office/drawing/2014/main" id="{5B67FDE0-AF5F-4A83-ACC0-A898B4171B9A}"/>
              </a:ext>
            </a:extLst>
          </p:cNvPr>
          <p:cNvPicPr>
            <a:picLocks noChangeAspect="1"/>
          </p:cNvPicPr>
          <p:nvPr/>
        </p:nvPicPr>
        <p:blipFill>
          <a:blip r:embed="rId5"/>
          <a:stretch>
            <a:fillRect/>
          </a:stretch>
        </p:blipFill>
        <p:spPr>
          <a:xfrm>
            <a:off x="7415666" y="4443335"/>
            <a:ext cx="1364100"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8" name="Bildobjekt 17">
            <a:extLst>
              <a:ext uri="{FF2B5EF4-FFF2-40B4-BE49-F238E27FC236}">
                <a16:creationId xmlns:a16="http://schemas.microsoft.com/office/drawing/2014/main" id="{8F13D5B1-83BA-4D0C-982B-A7805AF5728F}"/>
              </a:ext>
            </a:extLst>
          </p:cNvPr>
          <p:cNvPicPr>
            <a:picLocks noChangeAspect="1"/>
          </p:cNvPicPr>
          <p:nvPr/>
        </p:nvPicPr>
        <p:blipFill>
          <a:blip r:embed="rId6"/>
          <a:stretch>
            <a:fillRect/>
          </a:stretch>
        </p:blipFill>
        <p:spPr>
          <a:xfrm>
            <a:off x="8234877" y="4559526"/>
            <a:ext cx="1355766" cy="19308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0" name="Bildobjekt 19">
            <a:extLst>
              <a:ext uri="{FF2B5EF4-FFF2-40B4-BE49-F238E27FC236}">
                <a16:creationId xmlns:a16="http://schemas.microsoft.com/office/drawing/2014/main" id="{BF80A142-722F-4649-A705-15F70B961CBC}"/>
              </a:ext>
            </a:extLst>
          </p:cNvPr>
          <p:cNvPicPr>
            <a:picLocks noChangeAspect="1"/>
          </p:cNvPicPr>
          <p:nvPr/>
        </p:nvPicPr>
        <p:blipFill>
          <a:blip r:embed="rId7"/>
          <a:stretch>
            <a:fillRect/>
          </a:stretch>
        </p:blipFill>
        <p:spPr>
          <a:xfrm>
            <a:off x="9081756" y="4686000"/>
            <a:ext cx="1352987"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6" name="Rektangel 35">
            <a:extLst>
              <a:ext uri="{FF2B5EF4-FFF2-40B4-BE49-F238E27FC236}">
                <a16:creationId xmlns:a16="http://schemas.microsoft.com/office/drawing/2014/main" id="{6521EBED-61FF-4D2F-8328-D3649DCFAF30}"/>
              </a:ext>
            </a:extLst>
          </p:cNvPr>
          <p:cNvSpPr/>
          <p:nvPr/>
        </p:nvSpPr>
        <p:spPr>
          <a:xfrm>
            <a:off x="480422" y="2098224"/>
            <a:ext cx="11348412" cy="81359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pic>
        <p:nvPicPr>
          <p:cNvPr id="37" name="Picture 8" descr="Image result for dell logo">
            <a:extLst>
              <a:ext uri="{FF2B5EF4-FFF2-40B4-BE49-F238E27FC236}">
                <a16:creationId xmlns:a16="http://schemas.microsoft.com/office/drawing/2014/main" id="{1FBBD5C4-2B20-4F3A-BE54-44C1CD56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6645" y="2138340"/>
            <a:ext cx="730756" cy="73075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tele2 logo">
            <a:extLst>
              <a:ext uri="{FF2B5EF4-FFF2-40B4-BE49-F238E27FC236}">
                <a16:creationId xmlns:a16="http://schemas.microsoft.com/office/drawing/2014/main" id="{1AA00E19-A03A-4532-9076-E94D14CD22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4815" y="2333712"/>
            <a:ext cx="1034972" cy="408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Bildresultat för Actemium logo png">
            <a:extLst>
              <a:ext uri="{FF2B5EF4-FFF2-40B4-BE49-F238E27FC236}">
                <a16:creationId xmlns:a16="http://schemas.microsoft.com/office/drawing/2014/main" id="{D144E8EC-96D5-45F6-BB2F-F3E1A54D8D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87" y="2092550"/>
            <a:ext cx="1854517" cy="441195"/>
          </a:xfrm>
          <a:prstGeom prst="rect">
            <a:avLst/>
          </a:prstGeom>
          <a:noFill/>
          <a:extLst>
            <a:ext uri="{909E8E84-426E-40DD-AFC4-6F175D3DCCD1}">
              <a14:hiddenFill xmlns:a14="http://schemas.microsoft.com/office/drawing/2010/main">
                <a:solidFill>
                  <a:srgbClr val="FFFFFF"/>
                </a:solidFill>
              </a14:hiddenFill>
            </a:ext>
          </a:extLst>
        </p:spPr>
      </p:pic>
      <p:pic>
        <p:nvPicPr>
          <p:cNvPr id="44" name="Bildobjekt 43">
            <a:extLst>
              <a:ext uri="{FF2B5EF4-FFF2-40B4-BE49-F238E27FC236}">
                <a16:creationId xmlns:a16="http://schemas.microsoft.com/office/drawing/2014/main" id="{83AEA410-6777-4240-8845-91D4AC1B694F}"/>
              </a:ext>
            </a:extLst>
          </p:cNvPr>
          <p:cNvPicPr>
            <a:picLocks noChangeAspect="1"/>
          </p:cNvPicPr>
          <p:nvPr/>
        </p:nvPicPr>
        <p:blipFill>
          <a:blip r:embed="rId11"/>
          <a:stretch>
            <a:fillRect/>
          </a:stretch>
        </p:blipFill>
        <p:spPr>
          <a:xfrm>
            <a:off x="9931116" y="2441487"/>
            <a:ext cx="1604877" cy="292962"/>
          </a:xfrm>
          <a:prstGeom prst="rect">
            <a:avLst/>
          </a:prstGeom>
        </p:spPr>
      </p:pic>
      <p:pic>
        <p:nvPicPr>
          <p:cNvPr id="45" name="Bildobjekt 44">
            <a:extLst>
              <a:ext uri="{FF2B5EF4-FFF2-40B4-BE49-F238E27FC236}">
                <a16:creationId xmlns:a16="http://schemas.microsoft.com/office/drawing/2014/main" id="{75DB0F8F-CCEE-488C-A0ED-D3818E1BC4A7}"/>
              </a:ext>
            </a:extLst>
          </p:cNvPr>
          <p:cNvPicPr>
            <a:picLocks noChangeAspect="1"/>
          </p:cNvPicPr>
          <p:nvPr/>
        </p:nvPicPr>
        <p:blipFill>
          <a:blip r:embed="rId11"/>
          <a:stretch>
            <a:fillRect/>
          </a:stretch>
        </p:blipFill>
        <p:spPr>
          <a:xfrm>
            <a:off x="7960822" y="2424551"/>
            <a:ext cx="1604877" cy="306993"/>
          </a:xfrm>
          <a:prstGeom prst="rect">
            <a:avLst/>
          </a:prstGeom>
        </p:spPr>
      </p:pic>
      <p:sp>
        <p:nvSpPr>
          <p:cNvPr id="46" name="Textfeld 10">
            <a:extLst>
              <a:ext uri="{FF2B5EF4-FFF2-40B4-BE49-F238E27FC236}">
                <a16:creationId xmlns:a16="http://schemas.microsoft.com/office/drawing/2014/main" id="{1D75FBF7-144A-44B2-8372-6C9C1AACDEDC}"/>
              </a:ext>
            </a:extLst>
          </p:cNvPr>
          <p:cNvSpPr txBox="1"/>
          <p:nvPr/>
        </p:nvSpPr>
        <p:spPr>
          <a:xfrm>
            <a:off x="7990659" y="2661544"/>
            <a:ext cx="1586166" cy="307777"/>
          </a:xfrm>
          <a:prstGeom prst="rect">
            <a:avLst/>
          </a:prstGeom>
          <a:noFill/>
        </p:spPr>
        <p:txBody>
          <a:bodyPr wrap="square" rtlCol="0">
            <a:spAutoFit/>
          </a:bodyPr>
          <a:ls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IoT </a:t>
            </a:r>
            <a:r>
              <a:rPr kumimoji="0" lang="en-US" sz="1200" b="0"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Nordic</a:t>
            </a:r>
          </a:p>
        </p:txBody>
      </p:sp>
      <p:pic>
        <p:nvPicPr>
          <p:cNvPr id="47" name="Picture 2" descr="https://microservicebus.com/Images/azurelogo.png">
            <a:extLst>
              <a:ext uri="{FF2B5EF4-FFF2-40B4-BE49-F238E27FC236}">
                <a16:creationId xmlns:a16="http://schemas.microsoft.com/office/drawing/2014/main" id="{75F37752-7A20-4949-896F-6683BFFFB1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1306" y="2239598"/>
            <a:ext cx="1568433" cy="5659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Bildresultat för omexom logo png">
            <a:extLst>
              <a:ext uri="{FF2B5EF4-FFF2-40B4-BE49-F238E27FC236}">
                <a16:creationId xmlns:a16="http://schemas.microsoft.com/office/drawing/2014/main" id="{E79ACD82-9977-4DE1-8DF5-69DE584701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315" y="2545459"/>
            <a:ext cx="1439063" cy="32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0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25"/>
                                      </p:to>
                                    </p:set>
                                    <p:animEffect filter="image" prLst="opacity: 0.25">
                                      <p:cBhvr rctx="IE">
                                        <p:cTn id="10" dur="indefinite"/>
                                        <p:tgtEl>
                                          <p:spTgt spid="22"/>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3"/>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3"/>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3"/>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3"/>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3"/>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3"/>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3"/>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3"/>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3"/>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3"/>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3"/>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3"/>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3"/>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3"/>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3"/>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3"/>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3"/>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3"/>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3"/>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3"/>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3"/>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3"/>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3"/>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3"/>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3"/>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3"/>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3"/>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3"/>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3"/>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3"/>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3"/>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3"/>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3"/>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3"/>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3"/>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3"/>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47" name="Group 1046">
            <a:extLst>
              <a:ext uri="{FF2B5EF4-FFF2-40B4-BE49-F238E27FC236}">
                <a16:creationId xmlns:a16="http://schemas.microsoft.com/office/drawing/2014/main" id="{8B1F25E4-A03B-497B-BE7F-420879D0DBD2}"/>
              </a:ext>
            </a:extLst>
          </p:cNvPr>
          <p:cNvGrpSpPr/>
          <p:nvPr/>
        </p:nvGrpSpPr>
        <p:grpSpPr>
          <a:xfrm>
            <a:off x="378558" y="1212586"/>
            <a:ext cx="3754579" cy="4971129"/>
            <a:chOff x="378558" y="1212586"/>
            <a:chExt cx="3754579" cy="4971129"/>
          </a:xfrm>
        </p:grpSpPr>
        <p:pic>
          <p:nvPicPr>
            <p:cNvPr id="1043" name="Picture 1042">
              <a:extLst>
                <a:ext uri="{FF2B5EF4-FFF2-40B4-BE49-F238E27FC236}">
                  <a16:creationId xmlns:a16="http://schemas.microsoft.com/office/drawing/2014/main" id="{760FD41F-7262-408F-BC4D-47730479435A}"/>
                </a:ext>
              </a:extLst>
            </p:cNvPr>
            <p:cNvPicPr>
              <a:picLocks noChangeAspect="1"/>
            </p:cNvPicPr>
            <p:nvPr/>
          </p:nvPicPr>
          <p:blipFill>
            <a:blip r:embed="rId7"/>
            <a:stretch>
              <a:fillRect/>
            </a:stretch>
          </p:blipFill>
          <p:spPr>
            <a:xfrm>
              <a:off x="439679" y="1212586"/>
              <a:ext cx="3295238" cy="2514286"/>
            </a:xfrm>
            <a:prstGeom prst="rect">
              <a:avLst/>
            </a:prstGeom>
          </p:spPr>
        </p:pic>
        <p:pic>
          <p:nvPicPr>
            <p:cNvPr id="1044" name="Picture 1043">
              <a:extLst>
                <a:ext uri="{FF2B5EF4-FFF2-40B4-BE49-F238E27FC236}">
                  <a16:creationId xmlns:a16="http://schemas.microsoft.com/office/drawing/2014/main" id="{1F262B37-5820-4076-88B2-F4E4CA954DDA}"/>
                </a:ext>
              </a:extLst>
            </p:cNvPr>
            <p:cNvPicPr>
              <a:picLocks noChangeAspect="1"/>
            </p:cNvPicPr>
            <p:nvPr/>
          </p:nvPicPr>
          <p:blipFill>
            <a:blip r:embed="rId8"/>
            <a:stretch>
              <a:fillRect/>
            </a:stretch>
          </p:blipFill>
          <p:spPr>
            <a:xfrm>
              <a:off x="378558" y="3688477"/>
              <a:ext cx="3371429" cy="2495238"/>
            </a:xfrm>
            <a:prstGeom prst="rect">
              <a:avLst/>
            </a:prstGeom>
          </p:spPr>
        </p:pic>
        <p:sp>
          <p:nvSpPr>
            <p:cNvPr id="1046" name="Right Brace 1045">
              <a:extLst>
                <a:ext uri="{FF2B5EF4-FFF2-40B4-BE49-F238E27FC236}">
                  <a16:creationId xmlns:a16="http://schemas.microsoft.com/office/drawing/2014/main" id="{7053BCB7-131F-44B5-8548-4CD0E7E94135}"/>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135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fade">
                                      <p:cBhvr>
                                        <p:cTn id="20" dur="500"/>
                                        <p:tgtEl>
                                          <p:spTgt spid="10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500"/>
                                        <p:tgtEl>
                                          <p:spTgt spid="150"/>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7"/>
                                        </p:tgtEl>
                                        <p:attrNameLst>
                                          <p:attrName>style.visibility</p:attrName>
                                        </p:attrNameLst>
                                      </p:cBhvr>
                                      <p:to>
                                        <p:strVal val="visible"/>
                                      </p:to>
                                    </p:set>
                                    <p:animEffect transition="in" filter="fade">
                                      <p:cBhvr>
                                        <p:cTn id="37"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6" name="Group 35"/>
          <p:cNvGrpSpPr/>
          <p:nvPr/>
        </p:nvGrpSpPr>
        <p:grpSpPr>
          <a:xfrm>
            <a:off x="812771" y="1453632"/>
            <a:ext cx="2034945" cy="4011761"/>
            <a:chOff x="704534" y="1467601"/>
            <a:chExt cx="2267904" cy="4471024"/>
          </a:xfrm>
        </p:grpSpPr>
        <p:pic>
          <p:nvPicPr>
            <p:cNvPr id="3" name="Picture 2"/>
            <p:cNvPicPr>
              <a:picLocks noChangeAspect="1"/>
            </p:cNvPicPr>
            <p:nvPr/>
          </p:nvPicPr>
          <p:blipFill>
            <a:blip r:embed="rId3"/>
            <a:stretch>
              <a:fillRect/>
            </a:stretch>
          </p:blipFill>
          <p:spPr>
            <a:xfrm>
              <a:off x="1101057" y="1467601"/>
              <a:ext cx="1691366" cy="1629208"/>
            </a:xfrm>
            <a:prstGeom prst="rect">
              <a:avLst/>
            </a:prstGeom>
          </p:spPr>
        </p:pic>
        <p:pic>
          <p:nvPicPr>
            <p:cNvPr id="5" name="Picture 4"/>
            <p:cNvPicPr>
              <a:picLocks noChangeAspect="1"/>
            </p:cNvPicPr>
            <p:nvPr/>
          </p:nvPicPr>
          <p:blipFill>
            <a:blip r:embed="rId4"/>
            <a:stretch>
              <a:fillRect/>
            </a:stretch>
          </p:blipFill>
          <p:spPr>
            <a:xfrm>
              <a:off x="704534" y="4273447"/>
              <a:ext cx="751106" cy="679824"/>
            </a:xfrm>
            <a:prstGeom prst="rect">
              <a:avLst/>
            </a:prstGeom>
          </p:spPr>
        </p:pic>
        <p:pic>
          <p:nvPicPr>
            <p:cNvPr id="62" name="Picture 61"/>
            <p:cNvPicPr>
              <a:picLocks noChangeAspect="1"/>
            </p:cNvPicPr>
            <p:nvPr/>
          </p:nvPicPr>
          <p:blipFill>
            <a:blip r:embed="rId4"/>
            <a:stretch>
              <a:fillRect/>
            </a:stretch>
          </p:blipFill>
          <p:spPr>
            <a:xfrm>
              <a:off x="1462938" y="4273446"/>
              <a:ext cx="751106" cy="679824"/>
            </a:xfrm>
            <a:prstGeom prst="rect">
              <a:avLst/>
            </a:prstGeom>
          </p:spPr>
        </p:pic>
        <p:pic>
          <p:nvPicPr>
            <p:cNvPr id="63" name="Picture 62"/>
            <p:cNvPicPr>
              <a:picLocks noChangeAspect="1"/>
            </p:cNvPicPr>
            <p:nvPr/>
          </p:nvPicPr>
          <p:blipFill>
            <a:blip r:embed="rId4"/>
            <a:stretch>
              <a:fillRect/>
            </a:stretch>
          </p:blipFill>
          <p:spPr>
            <a:xfrm>
              <a:off x="2221332" y="4273445"/>
              <a:ext cx="751106" cy="679824"/>
            </a:xfrm>
            <a:prstGeom prst="rect">
              <a:avLst/>
            </a:prstGeom>
          </p:spPr>
        </p:pic>
        <p:sp>
          <p:nvSpPr>
            <p:cNvPr id="9" name="TextBox 8"/>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6"/>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6"/>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6"/>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6"/>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6"/>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6"/>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6"/>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6"/>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6"/>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6"/>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6"/>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6"/>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6"/>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6"/>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6"/>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6"/>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6"/>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6"/>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6"/>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6"/>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6"/>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6"/>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6"/>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6"/>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6"/>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6"/>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6"/>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6"/>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6"/>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6"/>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6"/>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6"/>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6"/>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6"/>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6"/>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6"/>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4" name="Group 83">
            <a:extLst>
              <a:ext uri="{FF2B5EF4-FFF2-40B4-BE49-F238E27FC236}">
                <a16:creationId xmlns:a16="http://schemas.microsoft.com/office/drawing/2014/main" id="{55A08CFD-DEB1-4A6D-B0AB-3629F94A0FCA}"/>
              </a:ext>
            </a:extLst>
          </p:cNvPr>
          <p:cNvGrpSpPr/>
          <p:nvPr/>
        </p:nvGrpSpPr>
        <p:grpSpPr>
          <a:xfrm>
            <a:off x="378558" y="1212586"/>
            <a:ext cx="3754579" cy="4971129"/>
            <a:chOff x="378558" y="1212586"/>
            <a:chExt cx="3754579" cy="4971129"/>
          </a:xfrm>
        </p:grpSpPr>
        <p:pic>
          <p:nvPicPr>
            <p:cNvPr id="85" name="Picture 84">
              <a:extLst>
                <a:ext uri="{FF2B5EF4-FFF2-40B4-BE49-F238E27FC236}">
                  <a16:creationId xmlns:a16="http://schemas.microsoft.com/office/drawing/2014/main" id="{B1A32144-ABFD-4B6F-8FCB-2D7E100ADDAF}"/>
                </a:ext>
              </a:extLst>
            </p:cNvPr>
            <p:cNvPicPr>
              <a:picLocks noChangeAspect="1"/>
            </p:cNvPicPr>
            <p:nvPr/>
          </p:nvPicPr>
          <p:blipFill>
            <a:blip r:embed="rId10"/>
            <a:stretch>
              <a:fillRect/>
            </a:stretch>
          </p:blipFill>
          <p:spPr>
            <a:xfrm>
              <a:off x="439679" y="1212586"/>
              <a:ext cx="3295238" cy="2514286"/>
            </a:xfrm>
            <a:prstGeom prst="rect">
              <a:avLst/>
            </a:prstGeom>
          </p:spPr>
        </p:pic>
        <p:pic>
          <p:nvPicPr>
            <p:cNvPr id="86" name="Picture 85">
              <a:extLst>
                <a:ext uri="{FF2B5EF4-FFF2-40B4-BE49-F238E27FC236}">
                  <a16:creationId xmlns:a16="http://schemas.microsoft.com/office/drawing/2014/main" id="{FFAA56B8-BF5D-406A-B77B-3400835F9178}"/>
                </a:ext>
              </a:extLst>
            </p:cNvPr>
            <p:cNvPicPr>
              <a:picLocks noChangeAspect="1"/>
            </p:cNvPicPr>
            <p:nvPr/>
          </p:nvPicPr>
          <p:blipFill>
            <a:blip r:embed="rId11"/>
            <a:stretch>
              <a:fillRect/>
            </a:stretch>
          </p:blipFill>
          <p:spPr>
            <a:xfrm>
              <a:off x="378558" y="3688477"/>
              <a:ext cx="3371429" cy="2495238"/>
            </a:xfrm>
            <a:prstGeom prst="rect">
              <a:avLst/>
            </a:prstGeom>
          </p:spPr>
        </p:pic>
        <p:sp>
          <p:nvSpPr>
            <p:cNvPr id="87" name="Right Brace 86">
              <a:extLst>
                <a:ext uri="{FF2B5EF4-FFF2-40B4-BE49-F238E27FC236}">
                  <a16:creationId xmlns:a16="http://schemas.microsoft.com/office/drawing/2014/main" id="{ABDE9FF6-68A5-46C3-9CD2-CCC8D0C3004D}"/>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146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4"/>
                                        </p:tgtEl>
                                      </p:cBhvr>
                                    </p:animEffect>
                                    <p:set>
                                      <p:cBhvr>
                                        <p:cTn id="7" dur="1" fill="hold">
                                          <p:stCondLst>
                                            <p:cond delay="499"/>
                                          </p:stCondLst>
                                        </p:cTn>
                                        <p:tgtEl>
                                          <p:spTgt spid="8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4"/>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4"/>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4"/>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4"/>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4"/>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4"/>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4"/>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4"/>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4"/>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4"/>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4"/>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4"/>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4"/>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4"/>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4"/>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4"/>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4"/>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4"/>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4"/>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4"/>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4"/>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4"/>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4"/>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4"/>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4"/>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4"/>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4"/>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4"/>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4"/>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4"/>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4"/>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4"/>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4"/>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4"/>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4"/>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4"/>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8ECA4793-8A3F-4E31-99D9-A4556AF2685B}"/>
              </a:ext>
            </a:extLst>
          </p:cNvPr>
          <p:cNvGrpSpPr/>
          <p:nvPr/>
        </p:nvGrpSpPr>
        <p:grpSpPr>
          <a:xfrm>
            <a:off x="316407" y="2513762"/>
            <a:ext cx="3028449" cy="1754326"/>
            <a:chOff x="316407" y="2513762"/>
            <a:chExt cx="3028449" cy="1754326"/>
          </a:xfrm>
        </p:grpSpPr>
        <p:sp>
          <p:nvSpPr>
            <p:cNvPr id="4" name="TextBox 3">
              <a:extLst>
                <a:ext uri="{FF2B5EF4-FFF2-40B4-BE49-F238E27FC236}">
                  <a16:creationId xmlns:a16="http://schemas.microsoft.com/office/drawing/2014/main" id="{62749ABA-999D-4704-8FE8-5282F4AB2630}"/>
                </a:ext>
              </a:extLst>
            </p:cNvPr>
            <p:cNvSpPr txBox="1"/>
            <p:nvPr/>
          </p:nvSpPr>
          <p:spPr>
            <a:xfrm>
              <a:off x="1056794" y="2513762"/>
              <a:ext cx="2288062" cy="1754326"/>
            </a:xfrm>
            <a:prstGeom prst="rect">
              <a:avLst/>
            </a:prstGeom>
            <a:noFill/>
          </p:spPr>
          <p:txBody>
            <a:bodyPr wrap="none" rtlCol="0">
              <a:spAutoFit/>
            </a:bodyPr>
            <a:lstStyle/>
            <a:p>
              <a:r>
                <a:rPr lang="en-US" dirty="0"/>
                <a:t>Incidents </a:t>
              </a:r>
            </a:p>
            <a:p>
              <a:r>
                <a:rPr lang="en-US" dirty="0"/>
                <a:t>Issue tracking</a:t>
              </a:r>
            </a:p>
            <a:p>
              <a:r>
                <a:rPr lang="en-US" dirty="0"/>
                <a:t>Problem Management</a:t>
              </a:r>
            </a:p>
            <a:p>
              <a:r>
                <a:rPr lang="en-US" dirty="0"/>
                <a:t>Change Management</a:t>
              </a:r>
            </a:p>
            <a:p>
              <a:r>
                <a:rPr lang="en-US" dirty="0"/>
                <a:t>Release Management</a:t>
              </a:r>
            </a:p>
            <a:p>
              <a:r>
                <a:rPr lang="en-US" dirty="0"/>
                <a:t>Knowledge base</a:t>
              </a:r>
            </a:p>
          </p:txBody>
        </p:sp>
        <p:sp>
          <p:nvSpPr>
            <p:cNvPr id="6" name="TextBox 5">
              <a:extLst>
                <a:ext uri="{FF2B5EF4-FFF2-40B4-BE49-F238E27FC236}">
                  <a16:creationId xmlns:a16="http://schemas.microsoft.com/office/drawing/2014/main" id="{47E1BC8B-654C-49E8-A9C3-D520924CFE59}"/>
                </a:ext>
              </a:extLst>
            </p:cNvPr>
            <p:cNvSpPr txBox="1"/>
            <p:nvPr/>
          </p:nvSpPr>
          <p:spPr>
            <a:xfrm rot="16200000">
              <a:off x="206921" y="2930461"/>
              <a:ext cx="926857" cy="707886"/>
            </a:xfrm>
            <a:prstGeom prst="rect">
              <a:avLst/>
            </a:prstGeom>
            <a:noFill/>
          </p:spPr>
          <p:txBody>
            <a:bodyPr wrap="none" rtlCol="0">
              <a:spAutoFit/>
            </a:bodyPr>
            <a:lstStyle/>
            <a:p>
              <a:r>
                <a:rPr lang="sv-SE" sz="4000" b="1" dirty="0"/>
                <a:t>ITIL</a:t>
              </a:r>
              <a:endParaRPr lang="en-US" b="1" dirty="0"/>
            </a:p>
          </p:txBody>
        </p:sp>
        <p:cxnSp>
          <p:nvCxnSpPr>
            <p:cNvPr id="8" name="Straight Connector 7">
              <a:extLst>
                <a:ext uri="{FF2B5EF4-FFF2-40B4-BE49-F238E27FC236}">
                  <a16:creationId xmlns:a16="http://schemas.microsoft.com/office/drawing/2014/main" id="{DC99CEF7-C514-4D3C-97DF-DFF9D73FDAAF}"/>
                </a:ext>
              </a:extLst>
            </p:cNvPr>
            <p:cNvCxnSpPr/>
            <p:nvPr/>
          </p:nvCxnSpPr>
          <p:spPr>
            <a:xfrm>
              <a:off x="1041648" y="2577049"/>
              <a:ext cx="0" cy="1662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6CF5CD8-91C2-41FE-B524-0D1837D08D0C}"/>
              </a:ext>
            </a:extLst>
          </p:cNvPr>
          <p:cNvGrpSpPr/>
          <p:nvPr/>
        </p:nvGrpSpPr>
        <p:grpSpPr>
          <a:xfrm>
            <a:off x="812771" y="1453632"/>
            <a:ext cx="2034945" cy="4011761"/>
            <a:chOff x="704534" y="1467601"/>
            <a:chExt cx="2267904" cy="4471024"/>
          </a:xfrm>
        </p:grpSpPr>
        <p:pic>
          <p:nvPicPr>
            <p:cNvPr id="89" name="Picture 88">
              <a:extLst>
                <a:ext uri="{FF2B5EF4-FFF2-40B4-BE49-F238E27FC236}">
                  <a16:creationId xmlns:a16="http://schemas.microsoft.com/office/drawing/2014/main" id="{8DB23809-3F02-4397-A226-CA91558916A6}"/>
                </a:ext>
              </a:extLst>
            </p:cNvPr>
            <p:cNvPicPr>
              <a:picLocks noChangeAspect="1"/>
            </p:cNvPicPr>
            <p:nvPr/>
          </p:nvPicPr>
          <p:blipFill>
            <a:blip r:embed="rId8"/>
            <a:stretch>
              <a:fillRect/>
            </a:stretch>
          </p:blipFill>
          <p:spPr>
            <a:xfrm>
              <a:off x="1101057" y="1467601"/>
              <a:ext cx="1691366" cy="1629208"/>
            </a:xfrm>
            <a:prstGeom prst="rect">
              <a:avLst/>
            </a:prstGeom>
          </p:spPr>
        </p:pic>
        <p:pic>
          <p:nvPicPr>
            <p:cNvPr id="90" name="Picture 89">
              <a:extLst>
                <a:ext uri="{FF2B5EF4-FFF2-40B4-BE49-F238E27FC236}">
                  <a16:creationId xmlns:a16="http://schemas.microsoft.com/office/drawing/2014/main" id="{C3FB2450-421E-4AC2-9A5C-A2E71A11BCF4}"/>
                </a:ext>
              </a:extLst>
            </p:cNvPr>
            <p:cNvPicPr>
              <a:picLocks noChangeAspect="1"/>
            </p:cNvPicPr>
            <p:nvPr/>
          </p:nvPicPr>
          <p:blipFill>
            <a:blip r:embed="rId9"/>
            <a:stretch>
              <a:fillRect/>
            </a:stretch>
          </p:blipFill>
          <p:spPr>
            <a:xfrm>
              <a:off x="704534" y="4273447"/>
              <a:ext cx="751106" cy="679824"/>
            </a:xfrm>
            <a:prstGeom prst="rect">
              <a:avLst/>
            </a:prstGeom>
          </p:spPr>
        </p:pic>
        <p:pic>
          <p:nvPicPr>
            <p:cNvPr id="91" name="Picture 90">
              <a:extLst>
                <a:ext uri="{FF2B5EF4-FFF2-40B4-BE49-F238E27FC236}">
                  <a16:creationId xmlns:a16="http://schemas.microsoft.com/office/drawing/2014/main" id="{CBF02CB7-06C4-45F9-BDC0-680FCEB573F5}"/>
                </a:ext>
              </a:extLst>
            </p:cNvPr>
            <p:cNvPicPr>
              <a:picLocks noChangeAspect="1"/>
            </p:cNvPicPr>
            <p:nvPr/>
          </p:nvPicPr>
          <p:blipFill>
            <a:blip r:embed="rId9"/>
            <a:stretch>
              <a:fillRect/>
            </a:stretch>
          </p:blipFill>
          <p:spPr>
            <a:xfrm>
              <a:off x="1462938" y="4273446"/>
              <a:ext cx="751106" cy="679824"/>
            </a:xfrm>
            <a:prstGeom prst="rect">
              <a:avLst/>
            </a:prstGeom>
          </p:spPr>
        </p:pic>
        <p:pic>
          <p:nvPicPr>
            <p:cNvPr id="92" name="Picture 91">
              <a:extLst>
                <a:ext uri="{FF2B5EF4-FFF2-40B4-BE49-F238E27FC236}">
                  <a16:creationId xmlns:a16="http://schemas.microsoft.com/office/drawing/2014/main" id="{4E7EC6FE-85ED-4415-8AF4-D35E5127C0DA}"/>
                </a:ext>
              </a:extLst>
            </p:cNvPr>
            <p:cNvPicPr>
              <a:picLocks noChangeAspect="1"/>
            </p:cNvPicPr>
            <p:nvPr/>
          </p:nvPicPr>
          <p:blipFill>
            <a:blip r:embed="rId9"/>
            <a:stretch>
              <a:fillRect/>
            </a:stretch>
          </p:blipFill>
          <p:spPr>
            <a:xfrm>
              <a:off x="2221332" y="4273445"/>
              <a:ext cx="751106" cy="679824"/>
            </a:xfrm>
            <a:prstGeom prst="rect">
              <a:avLst/>
            </a:prstGeom>
          </p:spPr>
        </p:pic>
        <p:sp>
          <p:nvSpPr>
            <p:cNvPr id="93" name="TextBox 92">
              <a:extLst>
                <a:ext uri="{FF2B5EF4-FFF2-40B4-BE49-F238E27FC236}">
                  <a16:creationId xmlns:a16="http://schemas.microsoft.com/office/drawing/2014/main" id="{7E9049B8-4945-4ADC-8C15-FBDC5D368D4E}"/>
                </a:ext>
              </a:extLst>
            </p:cNvPr>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79295A03-68A1-4F1A-A1E1-BAE365169DDC}"/>
                </a:ext>
              </a:extLst>
            </p:cNvPr>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62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8"/>
                                        </p:tgtEl>
                                      </p:cBhvr>
                                    </p:animEffect>
                                    <p:set>
                                      <p:cBhvr>
                                        <p:cTn id="7" dur="1" fill="hold">
                                          <p:stCondLst>
                                            <p:cond delay="499"/>
                                          </p:stCondLst>
                                        </p:cTn>
                                        <p:tgtEl>
                                          <p:spTgt spid="8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platforms</a:t>
            </a:r>
          </a:p>
        </p:txBody>
      </p:sp>
      <p:grpSp>
        <p:nvGrpSpPr>
          <p:cNvPr id="10" name="Group 9"/>
          <p:cNvGrpSpPr/>
          <p:nvPr/>
        </p:nvGrpSpPr>
        <p:grpSpPr>
          <a:xfrm>
            <a:off x="4110813" y="2916611"/>
            <a:ext cx="1941718" cy="2155768"/>
            <a:chOff x="4110813" y="2916611"/>
            <a:chExt cx="1941718" cy="2155768"/>
          </a:xfrm>
        </p:grpSpPr>
        <p:sp>
          <p:nvSpPr>
            <p:cNvPr id="35" name="Rektangel 13"/>
            <p:cNvSpPr/>
            <p:nvPr/>
          </p:nvSpPr>
          <p:spPr bwMode="auto">
            <a:xfrm>
              <a:off x="4110813" y="2916611"/>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Transport</a:t>
              </a: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7" name="Likbent triangel 10"/>
            <p:cNvSpPr/>
            <p:nvPr/>
          </p:nvSpPr>
          <p:spPr bwMode="auto">
            <a:xfrm rot="5400000">
              <a:off x="4042234" y="3932978"/>
              <a:ext cx="399011" cy="261852"/>
            </a:xfrm>
            <a:prstGeom prst="triangle">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006619" y="2917302"/>
            <a:ext cx="2012374" cy="2149269"/>
            <a:chOff x="10006619" y="2917302"/>
            <a:chExt cx="2012374" cy="2149269"/>
          </a:xfrm>
        </p:grpSpPr>
        <p:sp>
          <p:nvSpPr>
            <p:cNvPr id="40" name="Rektangel 23"/>
            <p:cNvSpPr/>
            <p:nvPr/>
          </p:nvSpPr>
          <p:spPr bwMode="auto">
            <a:xfrm>
              <a:off x="10006621" y="291730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REPORTS</a:t>
              </a:r>
            </a:p>
          </p:txBody>
        </p:sp>
        <p:sp>
          <p:nvSpPr>
            <p:cNvPr id="41" name="Rektangel 26"/>
            <p:cNvSpPr/>
            <p:nvPr/>
          </p:nvSpPr>
          <p:spPr bwMode="auto">
            <a:xfrm>
              <a:off x="10006621" y="363791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SQL</a:t>
              </a:r>
              <a:r>
                <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rPr>
                <a:t> / NOSQL</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2" name="Rektangel 27"/>
            <p:cNvSpPr/>
            <p:nvPr/>
          </p:nvSpPr>
          <p:spPr bwMode="auto">
            <a:xfrm>
              <a:off x="10006621" y="4346571"/>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ERP / LOB</a:t>
              </a:r>
            </a:p>
          </p:txBody>
        </p:sp>
        <p:sp>
          <p:nvSpPr>
            <p:cNvPr id="43" name="Likbent triangel 28"/>
            <p:cNvSpPr/>
            <p:nvPr/>
          </p:nvSpPr>
          <p:spPr bwMode="auto">
            <a:xfrm rot="5400000">
              <a:off x="9938041" y="3183955"/>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Likbent triangel 29"/>
            <p:cNvSpPr/>
            <p:nvPr/>
          </p:nvSpPr>
          <p:spPr bwMode="auto">
            <a:xfrm rot="5400000">
              <a:off x="9938040" y="3866986"/>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Likbent triangel 30"/>
            <p:cNvSpPr/>
            <p:nvPr/>
          </p:nvSpPr>
          <p:spPr bwMode="auto">
            <a:xfrm rot="5400000">
              <a:off x="9938039" y="4550017"/>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ktangel 9"/>
          <p:cNvSpPr/>
          <p:nvPr/>
        </p:nvSpPr>
        <p:spPr bwMode="auto">
          <a:xfrm>
            <a:off x="1750119" y="2914706"/>
            <a:ext cx="2360696" cy="2157673"/>
          </a:xfrm>
          <a:prstGeom prst="rect">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a:t>
            </a:r>
          </a:p>
        </p:txBody>
      </p:sp>
      <p:sp>
        <p:nvSpPr>
          <p:cNvPr id="52" name="Rektangel 34"/>
          <p:cNvSpPr/>
          <p:nvPr/>
        </p:nvSpPr>
        <p:spPr bwMode="auto">
          <a:xfrm>
            <a:off x="86072" y="2914707"/>
            <a:ext cx="1664046" cy="215939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Sensor</a:t>
            </a:r>
          </a:p>
          <a:p>
            <a:pPr marL="0" marR="0" lvl="0" indent="0" algn="ctr" defTabSz="932406" eaLnBrk="1" fontAlgn="auto" latinLnBrk="0" hangingPunct="1">
              <a:lnSpc>
                <a:spcPct val="100000"/>
              </a:lnSpc>
              <a:spcBef>
                <a:spcPts val="0"/>
              </a:spcBef>
              <a:spcAft>
                <a:spcPts val="0"/>
              </a:spcAft>
              <a:buClrTx/>
              <a:buSzTx/>
              <a:buFontTx/>
              <a:buNone/>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Data</a:t>
            </a:r>
            <a:endPar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 name="Group 13"/>
          <p:cNvGrpSpPr/>
          <p:nvPr/>
        </p:nvGrpSpPr>
        <p:grpSpPr>
          <a:xfrm>
            <a:off x="8064895" y="2918331"/>
            <a:ext cx="1941721" cy="2155768"/>
            <a:chOff x="8064900" y="2914706"/>
            <a:chExt cx="1941721" cy="2155768"/>
          </a:xfrm>
        </p:grpSpPr>
        <p:sp>
          <p:nvSpPr>
            <p:cNvPr id="30" name="Rektangel 22"/>
            <p:cNvSpPr/>
            <p:nvPr/>
          </p:nvSpPr>
          <p:spPr bwMode="auto">
            <a:xfrm>
              <a:off x="8064903" y="2914706"/>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lvl="0" algn="ctr" defTabSz="932406">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RULES &amp; ROUTING</a:t>
              </a: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4" name="Likbent triangel 18"/>
            <p:cNvSpPr/>
            <p:nvPr/>
          </p:nvSpPr>
          <p:spPr bwMode="auto">
            <a:xfrm rot="5400000">
              <a:off x="7996322" y="3326532"/>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 name="Likbent triangel 20"/>
            <p:cNvSpPr/>
            <p:nvPr/>
          </p:nvSpPr>
          <p:spPr bwMode="auto">
            <a:xfrm rot="5400000">
              <a:off x="7996320" y="4396796"/>
              <a:ext cx="399011" cy="261852"/>
            </a:xfrm>
            <a:prstGeom prst="triangle">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1" name="Group 10"/>
          <p:cNvGrpSpPr/>
          <p:nvPr/>
        </p:nvGrpSpPr>
        <p:grpSpPr>
          <a:xfrm>
            <a:off x="6052527" y="2918841"/>
            <a:ext cx="2012372" cy="1085505"/>
            <a:chOff x="6052531" y="2916610"/>
            <a:chExt cx="2012372" cy="1085505"/>
          </a:xfrm>
        </p:grpSpPr>
        <p:sp>
          <p:nvSpPr>
            <p:cNvPr id="60" name="Rektangel 17"/>
            <p:cNvSpPr/>
            <p:nvPr/>
          </p:nvSpPr>
          <p:spPr bwMode="auto">
            <a:xfrm>
              <a:off x="6052531" y="2916610"/>
              <a:ext cx="2012372" cy="1085505"/>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SECURITY</a:t>
              </a:r>
            </a:p>
          </p:txBody>
        </p:sp>
        <p:sp>
          <p:nvSpPr>
            <p:cNvPr id="68" name="Likbent triangel 14"/>
            <p:cNvSpPr/>
            <p:nvPr/>
          </p:nvSpPr>
          <p:spPr bwMode="auto">
            <a:xfrm rot="5400000">
              <a:off x="5983951" y="3387319"/>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6052929" y="4002425"/>
            <a:ext cx="2012372" cy="1070264"/>
            <a:chOff x="6233504" y="5927004"/>
            <a:chExt cx="2012372" cy="1070264"/>
          </a:xfrm>
        </p:grpSpPr>
        <p:sp>
          <p:nvSpPr>
            <p:cNvPr id="59" name="Rektangel 19"/>
            <p:cNvSpPr/>
            <p:nvPr/>
          </p:nvSpPr>
          <p:spPr bwMode="auto">
            <a:xfrm>
              <a:off x="6233504" y="5927004"/>
              <a:ext cx="2012372" cy="1070264"/>
            </a:xfrm>
            <a:prstGeom prst="rect">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DEVICE MGMT</a:t>
              </a:r>
            </a:p>
          </p:txBody>
        </p:sp>
        <p:sp>
          <p:nvSpPr>
            <p:cNvPr id="69" name="Likbent triangel 21"/>
            <p:cNvSpPr/>
            <p:nvPr/>
          </p:nvSpPr>
          <p:spPr bwMode="auto">
            <a:xfrm rot="5400000">
              <a:off x="6164926" y="6331210"/>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p:cNvGrpSpPr/>
          <p:nvPr/>
        </p:nvGrpSpPr>
        <p:grpSpPr>
          <a:xfrm>
            <a:off x="1757361" y="4513500"/>
            <a:ext cx="839802" cy="544765"/>
            <a:chOff x="1757361" y="4513500"/>
            <a:chExt cx="839802" cy="544765"/>
          </a:xfrm>
        </p:grpSpPr>
        <p:sp>
          <p:nvSpPr>
            <p:cNvPr id="57" name="Rektangel 36"/>
            <p:cNvSpPr/>
            <p:nvPr/>
          </p:nvSpPr>
          <p:spPr bwMode="auto">
            <a:xfrm>
              <a:off x="1757362" y="4573523"/>
              <a:ext cx="813609" cy="40992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8" name="textruta 37"/>
            <p:cNvSpPr txBox="1"/>
            <p:nvPr/>
          </p:nvSpPr>
          <p:spPr>
            <a:xfrm>
              <a:off x="1757361" y="4513500"/>
              <a:ext cx="839802"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grpSp>
        <p:nvGrpSpPr>
          <p:cNvPr id="19" name="Group 18"/>
          <p:cNvGrpSpPr/>
          <p:nvPr/>
        </p:nvGrpSpPr>
        <p:grpSpPr>
          <a:xfrm>
            <a:off x="3297201" y="4499349"/>
            <a:ext cx="813611" cy="544765"/>
            <a:chOff x="3297201" y="4499349"/>
            <a:chExt cx="813611" cy="544765"/>
          </a:xfrm>
        </p:grpSpPr>
        <p:sp>
          <p:nvSpPr>
            <p:cNvPr id="49" name="Rektangel 36"/>
            <p:cNvSpPr/>
            <p:nvPr/>
          </p:nvSpPr>
          <p:spPr bwMode="auto">
            <a:xfrm>
              <a:off x="3297203" y="4559372"/>
              <a:ext cx="813609" cy="409922"/>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0" name="textruta 37"/>
            <p:cNvSpPr txBox="1"/>
            <p:nvPr/>
          </p:nvSpPr>
          <p:spPr>
            <a:xfrm>
              <a:off x="3297201" y="4499349"/>
              <a:ext cx="813607"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sp>
        <p:nvSpPr>
          <p:cNvPr id="70" name="Likbent triangel 10"/>
          <p:cNvSpPr/>
          <p:nvPr/>
        </p:nvSpPr>
        <p:spPr bwMode="auto">
          <a:xfrm rot="5400000">
            <a:off x="1685524" y="3895988"/>
            <a:ext cx="399011" cy="261852"/>
          </a:xfrm>
          <a:prstGeom prst="triangle">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9" name="TextBox 8"/>
          <p:cNvSpPr txBox="1"/>
          <p:nvPr/>
        </p:nvSpPr>
        <p:spPr>
          <a:xfrm>
            <a:off x="1786532" y="5250937"/>
            <a:ext cx="1524776" cy="1477328"/>
          </a:xfrm>
          <a:prstGeom prst="rect">
            <a:avLst/>
          </a:prstGeom>
          <a:noFill/>
        </p:spPr>
        <p:txBody>
          <a:bodyPr wrap="none" rtlCol="0">
            <a:spAutoFit/>
          </a:bodyPr>
          <a:lstStyle/>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ARM </a:t>
            </a:r>
            <a:r>
              <a:rPr lang="en-US" dirty="0" err="1"/>
              <a:t>mbed</a:t>
            </a:r>
            <a:endParaRPr lang="en-US" dirty="0"/>
          </a:p>
          <a:p>
            <a:pPr marL="285750" indent="-285750">
              <a:buFont typeface="Arial" panose="020B0604020202020204" pitchFamily="34" charset="0"/>
              <a:buChar char="•"/>
            </a:pPr>
            <a:r>
              <a:rPr lang="en-US" dirty="0">
                <a:solidFill>
                  <a:schemeClr val="tx1">
                    <a:lumMod val="75000"/>
                  </a:schemeClr>
                </a:solidFill>
              </a:rPr>
              <a:t>Java</a:t>
            </a:r>
          </a:p>
          <a:p>
            <a:pPr marL="285750" indent="-285750">
              <a:buFont typeface="Arial" panose="020B0604020202020204" pitchFamily="34" charset="0"/>
              <a:buChar char="•"/>
            </a:pPr>
            <a:r>
              <a:rPr lang="en-US" dirty="0" err="1">
                <a:solidFill>
                  <a:schemeClr val="tx1">
                    <a:lumMod val="75000"/>
                  </a:schemeClr>
                </a:solidFill>
              </a:rPr>
              <a:t>.Net</a:t>
            </a:r>
            <a:endParaRPr lang="en-US" dirty="0">
              <a:solidFill>
                <a:schemeClr val="tx1">
                  <a:lumMod val="75000"/>
                </a:schemeClr>
              </a:solidFill>
            </a:endParaRPr>
          </a:p>
          <a:p>
            <a:pPr marL="285750" indent="-285750">
              <a:buFont typeface="Arial" panose="020B0604020202020204" pitchFamily="34" charset="0"/>
              <a:buChar char="•"/>
            </a:pPr>
            <a:r>
              <a:rPr lang="en-US" dirty="0">
                <a:solidFill>
                  <a:schemeClr val="tx1">
                    <a:lumMod val="75000"/>
                  </a:schemeClr>
                </a:solidFill>
              </a:rPr>
              <a:t>Python</a:t>
            </a:r>
          </a:p>
        </p:txBody>
      </p:sp>
      <p:sp>
        <p:nvSpPr>
          <p:cNvPr id="71" name="TextBox 70"/>
          <p:cNvSpPr txBox="1"/>
          <p:nvPr/>
        </p:nvSpPr>
        <p:spPr>
          <a:xfrm>
            <a:off x="4110808" y="5261807"/>
            <a:ext cx="1610249" cy="1200329"/>
          </a:xfrm>
          <a:prstGeom prst="rect">
            <a:avLst/>
          </a:prstGeom>
          <a:noFill/>
        </p:spPr>
        <p:txBody>
          <a:bodyPr wrap="none" rtlCol="0">
            <a:spAutoFit/>
          </a:bodyPr>
          <a:lstStyle/>
          <a:p>
            <a:pPr marL="285750" indent="-285750">
              <a:buFont typeface="Arial" panose="020B0604020202020204" pitchFamily="34" charset="0"/>
              <a:buChar char="•"/>
            </a:pPr>
            <a:r>
              <a:rPr lang="en-US" dirty="0"/>
              <a:t>MQTT</a:t>
            </a:r>
          </a:p>
          <a:p>
            <a:pPr marL="285750" indent="-285750">
              <a:buFont typeface="Arial" panose="020B0604020202020204" pitchFamily="34" charset="0"/>
              <a:buChar char="•"/>
            </a:pPr>
            <a:r>
              <a:rPr lang="en-US" dirty="0"/>
              <a:t>AMQP</a:t>
            </a:r>
          </a:p>
          <a:p>
            <a:pPr marL="285750" indent="-285750">
              <a:buFont typeface="Arial" panose="020B0604020202020204" pitchFamily="34" charset="0"/>
              <a:buChar char="•"/>
            </a:pPr>
            <a:r>
              <a:rPr lang="en-US" dirty="0" err="1"/>
              <a:t>WebSockets</a:t>
            </a:r>
            <a:endParaRPr lang="en-US" dirty="0"/>
          </a:p>
          <a:p>
            <a:pPr marL="285750" indent="-285750">
              <a:buFont typeface="Arial" panose="020B0604020202020204" pitchFamily="34" charset="0"/>
              <a:buChar char="•"/>
            </a:pPr>
            <a:r>
              <a:rPr lang="en-US" dirty="0"/>
              <a:t>HTTP</a:t>
            </a:r>
          </a:p>
        </p:txBody>
      </p:sp>
      <p:sp>
        <p:nvSpPr>
          <p:cNvPr id="72" name="TextBox 71"/>
          <p:cNvSpPr txBox="1"/>
          <p:nvPr/>
        </p:nvSpPr>
        <p:spPr>
          <a:xfrm>
            <a:off x="6096000" y="1933589"/>
            <a:ext cx="1529458" cy="923330"/>
          </a:xfrm>
          <a:prstGeom prst="rect">
            <a:avLst/>
          </a:prstGeom>
          <a:noFill/>
        </p:spPr>
        <p:txBody>
          <a:bodyPr wrap="none" rtlCol="0">
            <a:spAutoFit/>
          </a:bodyPr>
          <a:lstStyle/>
          <a:p>
            <a:pPr marL="285750" indent="-285750">
              <a:buFont typeface="Arial" panose="020B0604020202020204" pitchFamily="34" charset="0"/>
              <a:buChar char="•"/>
            </a:pPr>
            <a:r>
              <a:rPr lang="en-US" dirty="0"/>
              <a:t>Certificates</a:t>
            </a:r>
          </a:p>
          <a:p>
            <a:pPr marL="285750" indent="-285750">
              <a:buFont typeface="Arial" panose="020B0604020202020204" pitchFamily="34" charset="0"/>
              <a:buChar char="•"/>
            </a:pPr>
            <a:r>
              <a:rPr lang="en-US" dirty="0"/>
              <a:t>SAS</a:t>
            </a:r>
          </a:p>
          <a:p>
            <a:pPr marL="285750" indent="-285750">
              <a:buFont typeface="Arial" panose="020B0604020202020204" pitchFamily="34" charset="0"/>
              <a:buChar char="•"/>
            </a:pPr>
            <a:r>
              <a:rPr lang="sv-SE" dirty="0"/>
              <a:t>R</a:t>
            </a:r>
            <a:r>
              <a:rPr lang="en-US" dirty="0"/>
              <a:t>evoke</a:t>
            </a:r>
          </a:p>
        </p:txBody>
      </p:sp>
      <p:sp>
        <p:nvSpPr>
          <p:cNvPr id="73" name="TextBox 72"/>
          <p:cNvSpPr txBox="1"/>
          <p:nvPr/>
        </p:nvSpPr>
        <p:spPr>
          <a:xfrm>
            <a:off x="6096000" y="5261806"/>
            <a:ext cx="1883849" cy="1200329"/>
          </a:xfrm>
          <a:prstGeom prst="rect">
            <a:avLst/>
          </a:prstGeom>
          <a:noFill/>
        </p:spPr>
        <p:txBody>
          <a:bodyPr wrap="none" rtlCol="0">
            <a:spAutoFit/>
          </a:bodyPr>
          <a:lstStyle/>
          <a:p>
            <a:pPr marL="285750" indent="-285750">
              <a:buFont typeface="Arial" panose="020B0604020202020204" pitchFamily="34" charset="0"/>
              <a:buChar char="•"/>
            </a:pPr>
            <a:r>
              <a:rPr lang="en-US" dirty="0"/>
              <a:t>Add/Remove</a:t>
            </a:r>
          </a:p>
          <a:p>
            <a:pPr marL="285750" indent="-285750">
              <a:buFont typeface="Arial" panose="020B0604020202020204" pitchFamily="34" charset="0"/>
              <a:buChar char="•"/>
            </a:pPr>
            <a:r>
              <a:rPr lang="sv-SE" dirty="0"/>
              <a:t>E</a:t>
            </a:r>
            <a:r>
              <a:rPr lang="en-US" dirty="0" err="1"/>
              <a:t>nable</a:t>
            </a:r>
            <a:r>
              <a:rPr lang="en-US" dirty="0"/>
              <a:t>/Disable</a:t>
            </a:r>
          </a:p>
          <a:p>
            <a:pPr marL="285750" indent="-285750">
              <a:buFont typeface="Arial" panose="020B0604020202020204" pitchFamily="34" charset="0"/>
              <a:buChar char="•"/>
            </a:pPr>
            <a:r>
              <a:rPr lang="sv-SE" dirty="0"/>
              <a:t>M</a:t>
            </a:r>
            <a:r>
              <a:rPr lang="en-US" dirty="0" err="1"/>
              <a:t>etadata</a:t>
            </a:r>
            <a:endParaRPr lang="en-US" dirty="0"/>
          </a:p>
          <a:p>
            <a:pPr marL="285750" indent="-285750">
              <a:buFont typeface="Arial" panose="020B0604020202020204" pitchFamily="34" charset="0"/>
              <a:buChar char="•"/>
            </a:pPr>
            <a:r>
              <a:rPr lang="sv-SE" dirty="0"/>
              <a:t>S</a:t>
            </a:r>
            <a:r>
              <a:rPr lang="en-US" dirty="0" err="1"/>
              <a:t>tate</a:t>
            </a:r>
            <a:endParaRPr lang="en-US" dirty="0"/>
          </a:p>
        </p:txBody>
      </p:sp>
      <p:grpSp>
        <p:nvGrpSpPr>
          <p:cNvPr id="17" name="Group 16"/>
          <p:cNvGrpSpPr/>
          <p:nvPr/>
        </p:nvGrpSpPr>
        <p:grpSpPr>
          <a:xfrm>
            <a:off x="-5949" y="2856919"/>
            <a:ext cx="12024942" cy="2315123"/>
            <a:chOff x="-5949" y="2886798"/>
            <a:chExt cx="12024942" cy="2315123"/>
          </a:xfrm>
        </p:grpSpPr>
        <p:sp>
          <p:nvSpPr>
            <p:cNvPr id="16" name="Rectangle 15"/>
            <p:cNvSpPr/>
            <p:nvPr/>
          </p:nvSpPr>
          <p:spPr>
            <a:xfrm>
              <a:off x="8064503" y="2921690"/>
              <a:ext cx="3954490"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949" y="2886798"/>
              <a:ext cx="1759037"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096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up)">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down)">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2" grpId="0"/>
      <p:bldP spid="7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00B050"/>
                </a:solidFill>
                <a:latin typeface="Segoe UI Light" panose="020B0502040204020203" pitchFamily="34" charset="0"/>
                <a:cs typeface="Segoe UI Light" panose="020B0502040204020203" pitchFamily="34" charset="0"/>
              </a:rPr>
              <a:t>Rarely updates </a:t>
            </a:r>
            <a:r>
              <a:rPr lang="en-US" dirty="0">
                <a:solidFill>
                  <a:schemeClr val="bg1"/>
                </a:solidFill>
                <a:latin typeface="Segoe UI Light" panose="020B0502040204020203" pitchFamily="34" charset="0"/>
                <a:cs typeface="Segoe UI Light" panose="020B0502040204020203" pitchFamily="34" charset="0"/>
              </a:rPr>
              <a:t>(once or twice a year)</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0000"/>
                </a:solidFill>
                <a:latin typeface="Segoe UI Light" panose="020B0502040204020203" pitchFamily="34" charset="0"/>
                <a:cs typeface="Segoe UI Light" panose="020B0502040204020203" pitchFamily="34" charset="0"/>
              </a:rPr>
              <a:t>Frequently</a:t>
            </a: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FF0000"/>
                </a:solidFill>
                <a:latin typeface="Segoe UI Light" panose="020B0502040204020203" pitchFamily="34" charset="0"/>
                <a:cs typeface="Segoe UI Light" panose="020B0502040204020203" pitchFamily="34" charset="0"/>
              </a:rPr>
              <a:t>updates</a:t>
            </a:r>
            <a:r>
              <a:rPr lang="en-US" dirty="0">
                <a:solidFill>
                  <a:schemeClr val="bg1"/>
                </a:solidFill>
                <a:latin typeface="Segoe UI Light" panose="020B0502040204020203" pitchFamily="34" charset="0"/>
                <a:cs typeface="Segoe UI Light" panose="020B0502040204020203" pitchFamily="34" charset="0"/>
              </a:rPr>
              <a:t> (weekly)</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FF00"/>
                  </a:solidFill>
                  <a:latin typeface="Segoe UI Light" panose="020B0502040204020203" pitchFamily="34" charset="0"/>
                  <a:cs typeface="Segoe UI Light" panose="020B0502040204020203" pitchFamily="34" charset="0"/>
                </a:rPr>
                <a:t>Often updates </a:t>
              </a:r>
              <a:r>
                <a:rPr lang="en-US" dirty="0">
                  <a:solidFill>
                    <a:schemeClr val="bg1"/>
                  </a:solidFill>
                  <a:latin typeface="Segoe UI Light" panose="020B0502040204020203" pitchFamily="34" charset="0"/>
                  <a:cs typeface="Segoe UI Light" panose="020B0502040204020203" pitchFamily="34" charset="0"/>
                </a:rPr>
                <a:t>(once or twice a month)</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531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_rels/theme3.xml.rels><?xml version="1.0" encoding="UTF-8" standalone="yes"?>
<Relationships xmlns="http://schemas.openxmlformats.org/package/2006/relationships"><Relationship Id="rId1" Type="http://schemas.openxmlformats.org/officeDocument/2006/relationships/image" Target="../media/image1.emf"/></Relationships>
</file>

<file path=ppt/theme/_rels/theme9.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1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3.xml><?xml version="1.0" encoding="utf-8"?>
<a:theme xmlns:a="http://schemas.openxmlformats.org/drawingml/2006/main" name="2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4.xml><?xml version="1.0" encoding="utf-8"?>
<a:theme xmlns:a="http://schemas.openxmlformats.org/drawingml/2006/main" name="8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5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8.xml><?xml version="1.0" encoding="utf-8"?>
<a:theme xmlns:a="http://schemas.openxmlformats.org/drawingml/2006/main" name="10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9.xml><?xml version="1.0" encoding="utf-8"?>
<a:theme xmlns:a="http://schemas.openxmlformats.org/drawingml/2006/main" name="3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Override1.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10.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2.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3.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4.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5.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6.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7.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8.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9.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47665</TotalTime>
  <Words>1858</Words>
  <Application>Microsoft Office PowerPoint</Application>
  <PresentationFormat>Widescreen</PresentationFormat>
  <Paragraphs>390</Paragraphs>
  <Slides>38</Slides>
  <Notes>9</Notes>
  <HiddenSlides>0</HiddenSlides>
  <MMClips>0</MMClips>
  <ScaleCrop>false</ScaleCrop>
  <HeadingPairs>
    <vt:vector size="8" baseType="variant">
      <vt:variant>
        <vt:lpstr>Fonts Used</vt:lpstr>
      </vt:variant>
      <vt:variant>
        <vt:i4>11</vt:i4>
      </vt:variant>
      <vt:variant>
        <vt:lpstr>Theme</vt:lpstr>
      </vt:variant>
      <vt:variant>
        <vt:i4>10</vt:i4>
      </vt:variant>
      <vt:variant>
        <vt:lpstr>Embedded OLE Servers</vt:lpstr>
      </vt:variant>
      <vt:variant>
        <vt:i4>1</vt:i4>
      </vt:variant>
      <vt:variant>
        <vt:lpstr>Slide Titles</vt:lpstr>
      </vt:variant>
      <vt:variant>
        <vt:i4>38</vt:i4>
      </vt:variant>
    </vt:vector>
  </HeadingPairs>
  <TitlesOfParts>
    <vt:vector size="60" baseType="lpstr">
      <vt:lpstr>Arial</vt:lpstr>
      <vt:lpstr>Calibri</vt:lpstr>
      <vt:lpstr>Calibri Light</vt:lpstr>
      <vt:lpstr>Consolas</vt:lpstr>
      <vt:lpstr>Lucida Grande</vt:lpstr>
      <vt:lpstr>Segoe Semibold</vt:lpstr>
      <vt:lpstr>Segoe UI</vt:lpstr>
      <vt:lpstr>Segoe UI Light</vt:lpstr>
      <vt:lpstr>Segoe UI Semibold</vt:lpstr>
      <vt:lpstr>Webdings</vt:lpstr>
      <vt:lpstr>Wingdings</vt:lpstr>
      <vt:lpstr>1_Template 16/9 Actemium</vt:lpstr>
      <vt:lpstr>Axians</vt:lpstr>
      <vt:lpstr>2_Template 16/9 Actemium</vt:lpstr>
      <vt:lpstr>8_3-30680_Worldwide Partner Conference 2015 </vt:lpstr>
      <vt:lpstr>5_Anpassad formgivning</vt:lpstr>
      <vt:lpstr>Anpassad formgivning</vt:lpstr>
      <vt:lpstr>9_3-30680_Worldwide Partner Conference 2015 </vt:lpstr>
      <vt:lpstr>10_3-30680_Worldwide Partner Conference 2015 </vt:lpstr>
      <vt:lpstr>3_Template 16/9 Actemium</vt:lpstr>
      <vt:lpstr>Office Theme</vt:lpstr>
      <vt:lpstr>think-cell Slide</vt:lpstr>
      <vt:lpstr>PowerPoint Presentation</vt:lpstr>
      <vt:lpstr>Day 2</vt:lpstr>
      <vt:lpstr>PowerPoint Presentation</vt:lpstr>
      <vt:lpstr>PowerPoint Presentation</vt:lpstr>
      <vt:lpstr>Axians – IoT Operation</vt:lpstr>
      <vt:lpstr>Axians – IoT Operation</vt:lpstr>
      <vt:lpstr>Axians – IoT Operation</vt:lpstr>
      <vt:lpstr>IoT platforms</vt:lpstr>
      <vt:lpstr>microServiceBus Architecture (node.js)</vt:lpstr>
      <vt:lpstr>microServiceBus.com and related projects are property of Vinci-Energies!</vt:lpstr>
      <vt:lpstr>What is Node.js?</vt:lpstr>
      <vt:lpstr>What is JavaScript?</vt:lpstr>
      <vt:lpstr>Node Package Manager (NPM)</vt:lpstr>
      <vt:lpstr>microServiceBus.com - Key concepts</vt:lpstr>
      <vt:lpstr>Day 2</vt:lpstr>
      <vt:lpstr>Lab #1  Create IoT Hub and mSB Organization</vt:lpstr>
      <vt:lpstr>Day 2</vt:lpstr>
      <vt:lpstr>On-boarding</vt:lpstr>
      <vt:lpstr>Lab #1  Integrate Cisco Jasper</vt:lpstr>
      <vt:lpstr>Day 2</vt:lpstr>
      <vt:lpstr>Lab #1  Provisioning new gateways</vt:lpstr>
      <vt:lpstr>Day 2</vt:lpstr>
      <vt:lpstr>IoT Message Exchange Patterns</vt:lpstr>
      <vt:lpstr>IoT Message Exchange Patterns</vt:lpstr>
      <vt:lpstr>IoT Message Exchange Patterns</vt:lpstr>
      <vt:lpstr>Day 2</vt:lpstr>
      <vt:lpstr>Common IoT protocols</vt:lpstr>
      <vt:lpstr>Common IoT protocols</vt:lpstr>
      <vt:lpstr>Modbus – function codes</vt:lpstr>
      <vt:lpstr>Modbus – data formatting</vt:lpstr>
      <vt:lpstr>Common IoT protocols</vt:lpstr>
      <vt:lpstr>Wireless M-Bus</vt:lpstr>
      <vt:lpstr>Wireless M-Bus - Header</vt:lpstr>
      <vt:lpstr>Wireless M-Bus</vt:lpstr>
      <vt:lpstr>Day 2</vt:lpstr>
      <vt:lpstr>Getting Started</vt:lpstr>
      <vt:lpstr>Build a real world sensor to cloud solution </vt:lpstr>
      <vt:lpstr>Patterns and best practices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Axians IoT Nordic</dc:title>
  <dc:creator>Jan Hellgren</dc:creator>
  <cp:lastModifiedBy>Mikael Håkansson</cp:lastModifiedBy>
  <cp:revision>212</cp:revision>
  <dcterms:modified xsi:type="dcterms:W3CDTF">2019-05-01T21:38:21Z</dcterms:modified>
</cp:coreProperties>
</file>